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7"/>
  </p:notesMasterIdLst>
  <p:handoutMasterIdLst>
    <p:handoutMasterId r:id="rId38"/>
  </p:handoutMasterIdLst>
  <p:sldIdLst>
    <p:sldId id="293" r:id="rId2"/>
    <p:sldId id="445" r:id="rId3"/>
    <p:sldId id="340" r:id="rId4"/>
    <p:sldId id="417" r:id="rId5"/>
    <p:sldId id="326" r:id="rId6"/>
    <p:sldId id="356" r:id="rId7"/>
    <p:sldId id="461" r:id="rId8"/>
    <p:sldId id="336" r:id="rId9"/>
    <p:sldId id="427" r:id="rId10"/>
    <p:sldId id="259" r:id="rId11"/>
    <p:sldId id="391" r:id="rId12"/>
    <p:sldId id="404" r:id="rId13"/>
    <p:sldId id="460" r:id="rId14"/>
    <p:sldId id="436" r:id="rId15"/>
    <p:sldId id="377" r:id="rId16"/>
    <p:sldId id="396" r:id="rId17"/>
    <p:sldId id="261" r:id="rId18"/>
    <p:sldId id="409" r:id="rId19"/>
    <p:sldId id="319" r:id="rId20"/>
    <p:sldId id="351" r:id="rId21"/>
    <p:sldId id="352" r:id="rId22"/>
    <p:sldId id="428" r:id="rId23"/>
    <p:sldId id="350" r:id="rId24"/>
    <p:sldId id="384" r:id="rId25"/>
    <p:sldId id="383" r:id="rId26"/>
    <p:sldId id="258" r:id="rId27"/>
    <p:sldId id="382" r:id="rId28"/>
    <p:sldId id="452" r:id="rId29"/>
    <p:sldId id="453" r:id="rId30"/>
    <p:sldId id="458" r:id="rId31"/>
    <p:sldId id="459" r:id="rId32"/>
    <p:sldId id="416" r:id="rId33"/>
    <p:sldId id="314" r:id="rId34"/>
    <p:sldId id="447" r:id="rId35"/>
    <p:sldId id="462" r:id="rId36"/>
  </p:sldIdLst>
  <p:sldSz cx="9144000" cy="6858000" type="screen4x3"/>
  <p:notesSz cx="7059613" cy="9344025"/>
  <p:custShowLst>
    <p:custShow name="Custom Show 1" id="0">
      <p:sldLst>
        <p:sld r:id="rId2"/>
      </p:sldLst>
    </p:custShow>
    <p:custShow name="Custom Show 2" id="1">
      <p:sldLst>
        <p:sld r:id="rId18"/>
        <p:sld r:id="rId11"/>
        <p:sld r:id="rId27"/>
        <p:sld r:id="rId27"/>
      </p:sldLst>
    </p:custShow>
  </p:custShow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Rg st="1" end="58"/>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20000"/>
    <a:srgbClr val="0000FF"/>
    <a:srgbClr val="008000"/>
    <a:srgbClr val="FF3300"/>
    <a:srgbClr val="FF9900"/>
    <a:srgbClr val="6B0BEB"/>
    <a:srgbClr val="ADE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3863" autoAdjust="0"/>
  </p:normalViewPr>
  <p:slideViewPr>
    <p:cSldViewPr>
      <p:cViewPr>
        <p:scale>
          <a:sx n="80" d="100"/>
          <a:sy n="80" d="100"/>
        </p:scale>
        <p:origin x="-2514" y="-564"/>
      </p:cViewPr>
      <p:guideLst>
        <p:guide orient="horz" pos="2160"/>
        <p:guide pos="2880"/>
      </p:guideLst>
    </p:cSldViewPr>
  </p:slideViewPr>
  <p:outlineViewPr>
    <p:cViewPr>
      <p:scale>
        <a:sx n="33" d="100"/>
        <a:sy n="33" d="100"/>
      </p:scale>
      <p:origin x="36" y="849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E7BE8A-21B8-47D8-BB55-4AFC494DCF34}" type="doc">
      <dgm:prSet loTypeId="urn:microsoft.com/office/officeart/2005/8/layout/process4" loCatId="list" qsTypeId="urn:microsoft.com/office/officeart/2005/8/quickstyle/simple1#1" qsCatId="simple" csTypeId="urn:microsoft.com/office/officeart/2005/8/colors/accent1_2#1" csCatId="accent1" phldr="1"/>
      <dgm:spPr/>
      <dgm:t>
        <a:bodyPr/>
        <a:lstStyle/>
        <a:p>
          <a:endParaRPr lang="en-US"/>
        </a:p>
      </dgm:t>
    </dgm:pt>
    <dgm:pt modelId="{562BCEA2-B123-4292-B9A0-3ABA4FBE6EA7}">
      <dgm:prSet phldrT="[Text]" custT="1">
        <dgm:style>
          <a:lnRef idx="1">
            <a:schemeClr val="accent4"/>
          </a:lnRef>
          <a:fillRef idx="2">
            <a:schemeClr val="accent4"/>
          </a:fillRef>
          <a:effectRef idx="1">
            <a:schemeClr val="accent4"/>
          </a:effectRef>
          <a:fontRef idx="minor">
            <a:schemeClr val="dk1"/>
          </a:fontRef>
        </dgm:style>
      </dgm:prSet>
      <dgm:spPr/>
      <dgm:t>
        <a:bodyPr/>
        <a:lstStyle/>
        <a:p>
          <a:pPr>
            <a:lnSpc>
              <a:spcPct val="100000"/>
            </a:lnSpc>
            <a:spcAft>
              <a:spcPts val="0"/>
            </a:spcAft>
          </a:pPr>
          <a:endParaRPr lang="en-US" sz="1400" b="1" dirty="0">
            <a:solidFill>
              <a:sysClr val="windowText" lastClr="000000"/>
            </a:solidFill>
          </a:endParaRPr>
        </a:p>
        <a:p>
          <a:pPr>
            <a:lnSpc>
              <a:spcPct val="100000"/>
            </a:lnSpc>
            <a:spcAft>
              <a:spcPts val="0"/>
            </a:spcAft>
          </a:pPr>
          <a:r>
            <a:rPr lang="en-US" sz="2000" b="1" dirty="0">
              <a:solidFill>
                <a:sysClr val="windowText" lastClr="000000"/>
              </a:solidFill>
            </a:rPr>
            <a:t>Unpack Standards/Benchmarks</a:t>
          </a:r>
        </a:p>
        <a:p>
          <a:pPr>
            <a:lnSpc>
              <a:spcPct val="100000"/>
            </a:lnSpc>
            <a:spcAft>
              <a:spcPts val="0"/>
            </a:spcAft>
          </a:pPr>
          <a:r>
            <a:rPr lang="en-US" sz="1600" b="1" dirty="0">
              <a:solidFill>
                <a:sysClr val="windowText" lastClr="000000"/>
              </a:solidFill>
            </a:rPr>
            <a:t>Effectively "Chunk" the Standards</a:t>
          </a:r>
        </a:p>
        <a:p>
          <a:pPr>
            <a:lnSpc>
              <a:spcPct val="100000"/>
            </a:lnSpc>
            <a:spcAft>
              <a:spcPts val="0"/>
            </a:spcAft>
          </a:pPr>
          <a:r>
            <a:rPr lang="en-US" sz="1600" b="1" dirty="0">
              <a:solidFill>
                <a:sysClr val="windowText" lastClr="000000"/>
              </a:solidFill>
            </a:rPr>
            <a:t>(Combine, or Break-Apart Standards/Benchmarks)</a:t>
          </a:r>
        </a:p>
        <a:p>
          <a:pPr>
            <a:lnSpc>
              <a:spcPct val="100000"/>
            </a:lnSpc>
            <a:spcAft>
              <a:spcPts val="0"/>
            </a:spcAft>
          </a:pPr>
          <a:endParaRPr lang="en-US" sz="1800" b="1" dirty="0">
            <a:solidFill>
              <a:sysClr val="windowText" lastClr="000000"/>
            </a:solidFill>
          </a:endParaRPr>
        </a:p>
      </dgm:t>
    </dgm:pt>
    <dgm:pt modelId="{9A09DAB0-8DA8-47B7-B1B4-0DF698317718}" type="parTrans" cxnId="{0CCEB08A-38CE-4116-B64C-AC115FA91F56}">
      <dgm:prSet/>
      <dgm:spPr/>
      <dgm:t>
        <a:bodyPr/>
        <a:lstStyle/>
        <a:p>
          <a:endParaRPr lang="en-US"/>
        </a:p>
      </dgm:t>
    </dgm:pt>
    <dgm:pt modelId="{82E652B1-B8D8-4E4C-8E8D-5FAFAEC650FD}" type="sibTrans" cxnId="{0CCEB08A-38CE-4116-B64C-AC115FA91F56}">
      <dgm:prSet/>
      <dgm:spPr/>
      <dgm:t>
        <a:bodyPr/>
        <a:lstStyle/>
        <a:p>
          <a:endParaRPr lang="en-US"/>
        </a:p>
      </dgm:t>
    </dgm:pt>
    <dgm:pt modelId="{697ED0F0-F0E1-4F22-9578-D42EE817111C}">
      <dgm:prSet phldrT="[Text]" custT="1">
        <dgm:style>
          <a:lnRef idx="1">
            <a:schemeClr val="accent3"/>
          </a:lnRef>
          <a:fillRef idx="2">
            <a:schemeClr val="accent3"/>
          </a:fillRef>
          <a:effectRef idx="1">
            <a:schemeClr val="accent3"/>
          </a:effectRef>
          <a:fontRef idx="minor">
            <a:schemeClr val="dk1"/>
          </a:fontRef>
        </dgm:style>
      </dgm:prSet>
      <dgm:spPr/>
      <dgm:t>
        <a:bodyPr/>
        <a:lstStyle/>
        <a:p>
          <a:pPr>
            <a:lnSpc>
              <a:spcPct val="100000"/>
            </a:lnSpc>
            <a:spcAft>
              <a:spcPts val="0"/>
            </a:spcAft>
          </a:pPr>
          <a:r>
            <a:rPr lang="en-US" sz="2000" b="1" dirty="0">
              <a:solidFill>
                <a:sysClr val="windowText" lastClr="000000"/>
              </a:solidFill>
            </a:rPr>
            <a:t>Create Clear Learning Goals &amp; Develop Scales</a:t>
          </a:r>
        </a:p>
        <a:p>
          <a:pPr>
            <a:lnSpc>
              <a:spcPct val="100000"/>
            </a:lnSpc>
            <a:spcAft>
              <a:spcPts val="0"/>
            </a:spcAft>
          </a:pPr>
          <a:r>
            <a:rPr lang="en-US" sz="1600" b="1" dirty="0">
              <a:solidFill>
                <a:sysClr val="windowText" lastClr="000000"/>
              </a:solidFill>
            </a:rPr>
            <a:t>Align with Standards for Learning Over Time  </a:t>
          </a:r>
        </a:p>
        <a:p>
          <a:pPr>
            <a:lnSpc>
              <a:spcPct val="100000"/>
            </a:lnSpc>
            <a:spcAft>
              <a:spcPts val="0"/>
            </a:spcAft>
          </a:pPr>
          <a:r>
            <a:rPr lang="en-US" sz="1600" b="1" dirty="0">
              <a:solidFill>
                <a:sysClr val="windowText" lastClr="000000"/>
              </a:solidFill>
            </a:rPr>
            <a:t>A Scale is written for a single Learning Goal.</a:t>
          </a:r>
        </a:p>
      </dgm:t>
    </dgm:pt>
    <dgm:pt modelId="{F792AB47-BB36-4590-A4C6-8FDA1FAFE5DD}" type="parTrans" cxnId="{BC4A13BC-88EA-4D65-91D2-B7ECA9EFC095}">
      <dgm:prSet/>
      <dgm:spPr/>
      <dgm:t>
        <a:bodyPr/>
        <a:lstStyle/>
        <a:p>
          <a:endParaRPr lang="en-US"/>
        </a:p>
      </dgm:t>
    </dgm:pt>
    <dgm:pt modelId="{09E65F93-6013-4ADA-8E8B-383249237CD3}" type="sibTrans" cxnId="{BC4A13BC-88EA-4D65-91D2-B7ECA9EFC095}">
      <dgm:prSet/>
      <dgm:spPr/>
      <dgm:t>
        <a:bodyPr/>
        <a:lstStyle/>
        <a:p>
          <a:endParaRPr lang="en-US"/>
        </a:p>
      </dgm:t>
    </dgm:pt>
    <dgm:pt modelId="{4D328617-6E3F-454B-A82C-C62D6A31C926}">
      <dgm:prSet phldrT="[Text]" custT="1">
        <dgm:style>
          <a:lnRef idx="1">
            <a:schemeClr val="accent2"/>
          </a:lnRef>
          <a:fillRef idx="2">
            <a:schemeClr val="accent2"/>
          </a:fillRef>
          <a:effectRef idx="1">
            <a:schemeClr val="accent2"/>
          </a:effectRef>
          <a:fontRef idx="minor">
            <a:schemeClr val="dk1"/>
          </a:fontRef>
        </dgm:style>
      </dgm:prSet>
      <dgm:spPr/>
      <dgm:t>
        <a:bodyPr/>
        <a:lstStyle/>
        <a:p>
          <a:pPr>
            <a:lnSpc>
              <a:spcPct val="100000"/>
            </a:lnSpc>
            <a:spcAft>
              <a:spcPts val="0"/>
            </a:spcAft>
          </a:pPr>
          <a:r>
            <a:rPr lang="en-US" sz="2400" b="1" dirty="0">
              <a:solidFill>
                <a:sysClr val="windowText" lastClr="000000"/>
              </a:solidFill>
            </a:rPr>
            <a:t>Generate Assessments</a:t>
          </a:r>
        </a:p>
        <a:p>
          <a:pPr>
            <a:lnSpc>
              <a:spcPct val="100000"/>
            </a:lnSpc>
            <a:spcAft>
              <a:spcPts val="0"/>
            </a:spcAft>
          </a:pPr>
          <a:r>
            <a:rPr lang="en-US" sz="1800" b="1" dirty="0">
              <a:solidFill>
                <a:sysClr val="windowText" lastClr="000000"/>
              </a:solidFill>
            </a:rPr>
            <a:t>Formative and Summative</a:t>
          </a:r>
        </a:p>
      </dgm:t>
    </dgm:pt>
    <dgm:pt modelId="{1B400749-47E5-4C70-8919-3F006E374486}" type="parTrans" cxnId="{88548844-E148-4ED9-ADC9-A3EF1436A49C}">
      <dgm:prSet/>
      <dgm:spPr/>
      <dgm:t>
        <a:bodyPr/>
        <a:lstStyle/>
        <a:p>
          <a:endParaRPr lang="en-US"/>
        </a:p>
      </dgm:t>
    </dgm:pt>
    <dgm:pt modelId="{7EE9B702-6090-4BE8-9801-4F3A8690B164}" type="sibTrans" cxnId="{88548844-E148-4ED9-ADC9-A3EF1436A49C}">
      <dgm:prSet/>
      <dgm:spPr/>
      <dgm:t>
        <a:bodyPr/>
        <a:lstStyle/>
        <a:p>
          <a:endParaRPr lang="en-US"/>
        </a:p>
      </dgm:t>
    </dgm:pt>
    <dgm:pt modelId="{DE8ACDD1-7046-4FB0-8D77-515EC6DA37E4}">
      <dgm:prSet custT="1">
        <dgm:style>
          <a:lnRef idx="1">
            <a:schemeClr val="accent1"/>
          </a:lnRef>
          <a:fillRef idx="2">
            <a:schemeClr val="accent1"/>
          </a:fillRef>
          <a:effectRef idx="1">
            <a:schemeClr val="accent1"/>
          </a:effectRef>
          <a:fontRef idx="minor">
            <a:schemeClr val="dk1"/>
          </a:fontRef>
        </dgm:style>
      </dgm:prSet>
      <dgm:spPr/>
      <dgm:t>
        <a:bodyPr/>
        <a:lstStyle/>
        <a:p>
          <a:pPr>
            <a:lnSpc>
              <a:spcPct val="100000"/>
            </a:lnSpc>
            <a:spcAft>
              <a:spcPts val="0"/>
            </a:spcAft>
          </a:pPr>
          <a:r>
            <a:rPr lang="en-US" sz="2400" b="1" dirty="0">
              <a:solidFill>
                <a:sysClr val="windowText" lastClr="000000"/>
              </a:solidFill>
            </a:rPr>
            <a:t>Develop Units  </a:t>
          </a:r>
        </a:p>
        <a:p>
          <a:pPr>
            <a:lnSpc>
              <a:spcPct val="100000"/>
            </a:lnSpc>
            <a:spcAft>
              <a:spcPts val="0"/>
            </a:spcAft>
          </a:pPr>
          <a:r>
            <a:rPr lang="en-US" sz="1800" b="1" dirty="0">
              <a:solidFill>
                <a:sysClr val="windowText" lastClr="000000"/>
              </a:solidFill>
            </a:rPr>
            <a:t>with Multiple Learning (Lesson) Objectives </a:t>
          </a:r>
        </a:p>
      </dgm:t>
    </dgm:pt>
    <dgm:pt modelId="{872A14CD-8756-41ED-B1C5-BD61FC589310}" type="parTrans" cxnId="{FBFB7E19-1DE8-42D2-AD7B-87DBD760975F}">
      <dgm:prSet/>
      <dgm:spPr/>
      <dgm:t>
        <a:bodyPr/>
        <a:lstStyle/>
        <a:p>
          <a:endParaRPr lang="en-US"/>
        </a:p>
      </dgm:t>
    </dgm:pt>
    <dgm:pt modelId="{81096434-ABC1-4C22-9843-919E2E39F13D}" type="sibTrans" cxnId="{FBFB7E19-1DE8-42D2-AD7B-87DBD760975F}">
      <dgm:prSet/>
      <dgm:spPr/>
      <dgm:t>
        <a:bodyPr/>
        <a:lstStyle/>
        <a:p>
          <a:endParaRPr lang="en-US"/>
        </a:p>
      </dgm:t>
    </dgm:pt>
    <dgm:pt modelId="{8E11D545-A90F-4461-9EA2-8D71B6E18D34}">
      <dgm:prSet phldrT="[Text]" custT="1">
        <dgm:style>
          <a:lnRef idx="1">
            <a:schemeClr val="accent6"/>
          </a:lnRef>
          <a:fillRef idx="2">
            <a:schemeClr val="accent6"/>
          </a:fillRef>
          <a:effectRef idx="1">
            <a:schemeClr val="accent6"/>
          </a:effectRef>
          <a:fontRef idx="minor">
            <a:schemeClr val="dk1"/>
          </a:fontRef>
        </dgm:style>
      </dgm:prSet>
      <dgm:spPr>
        <a:gradFill flip="none" rotWithShape="0">
          <a:gsLst>
            <a:gs pos="0">
              <a:srgbClr val="CFAFE7">
                <a:tint val="66000"/>
                <a:satMod val="160000"/>
              </a:srgbClr>
            </a:gs>
            <a:gs pos="50000">
              <a:srgbClr val="CFAFE7">
                <a:tint val="44500"/>
                <a:satMod val="160000"/>
              </a:srgbClr>
            </a:gs>
            <a:gs pos="100000">
              <a:srgbClr val="CFAFE7">
                <a:tint val="23500"/>
                <a:satMod val="160000"/>
              </a:srgbClr>
            </a:gs>
          </a:gsLst>
          <a:lin ang="5400000" scaled="1"/>
          <a:tileRect/>
        </a:gradFill>
      </dgm:spPr>
      <dgm:t>
        <a:bodyPr/>
        <a:lstStyle/>
        <a:p>
          <a:pPr>
            <a:lnSpc>
              <a:spcPct val="100000"/>
            </a:lnSpc>
            <a:spcAft>
              <a:spcPts val="0"/>
            </a:spcAft>
          </a:pPr>
          <a:r>
            <a:rPr lang="en-US" sz="2400" b="1" dirty="0">
              <a:solidFill>
                <a:sysClr val="windowText" lastClr="000000"/>
              </a:solidFill>
            </a:rPr>
            <a:t>Plan Activities &amp; Assignments </a:t>
          </a:r>
        </a:p>
        <a:p>
          <a:pPr>
            <a:lnSpc>
              <a:spcPct val="100000"/>
            </a:lnSpc>
            <a:spcAft>
              <a:spcPts val="0"/>
            </a:spcAft>
          </a:pPr>
          <a:r>
            <a:rPr lang="en-US" sz="1800" b="1" dirty="0">
              <a:solidFill>
                <a:sysClr val="windowText" lastClr="000000"/>
              </a:solidFill>
            </a:rPr>
            <a:t>to support the Learning Goal</a:t>
          </a:r>
        </a:p>
      </dgm:t>
    </dgm:pt>
    <dgm:pt modelId="{F1F2A510-8054-4878-A78C-3CF97EBEC2E0}" type="parTrans" cxnId="{69116C24-4844-427D-9BDE-591DC41C568B}">
      <dgm:prSet/>
      <dgm:spPr/>
      <dgm:t>
        <a:bodyPr/>
        <a:lstStyle/>
        <a:p>
          <a:endParaRPr lang="en-US"/>
        </a:p>
      </dgm:t>
    </dgm:pt>
    <dgm:pt modelId="{487D830B-6437-4842-BA3D-D9503F9F4F02}" type="sibTrans" cxnId="{69116C24-4844-427D-9BDE-591DC41C568B}">
      <dgm:prSet/>
      <dgm:spPr/>
      <dgm:t>
        <a:bodyPr/>
        <a:lstStyle/>
        <a:p>
          <a:endParaRPr lang="en-US"/>
        </a:p>
      </dgm:t>
    </dgm:pt>
    <dgm:pt modelId="{C55A93DC-DF35-4E33-9F1A-92A8526BC7E3}">
      <dgm:prSet phldrT="[Text]" custT="1">
        <dgm:style>
          <a:lnRef idx="1">
            <a:schemeClr val="dk1"/>
          </a:lnRef>
          <a:fillRef idx="2">
            <a:schemeClr val="dk1"/>
          </a:fillRef>
          <a:effectRef idx="1">
            <a:schemeClr val="dk1"/>
          </a:effectRef>
          <a:fontRef idx="minor">
            <a:schemeClr val="dk1"/>
          </a:fontRef>
        </dgm:style>
      </dgm:prSet>
      <dgm:spPr/>
      <dgm:t>
        <a:bodyPr/>
        <a:lstStyle/>
        <a:p>
          <a:pPr>
            <a:lnSpc>
              <a:spcPct val="100000"/>
            </a:lnSpc>
            <a:spcAft>
              <a:spcPts val="0"/>
            </a:spcAft>
          </a:pPr>
          <a:r>
            <a:rPr lang="en-US" sz="2000" b="1" dirty="0">
              <a:solidFill>
                <a:sysClr val="windowText" lastClr="000000"/>
              </a:solidFill>
            </a:rPr>
            <a:t>Monitor Learning </a:t>
          </a:r>
        </a:p>
        <a:p>
          <a:pPr>
            <a:lnSpc>
              <a:spcPct val="100000"/>
            </a:lnSpc>
            <a:spcAft>
              <a:spcPts val="0"/>
            </a:spcAft>
          </a:pPr>
          <a:r>
            <a:rPr lang="en-US" sz="1600" b="1" dirty="0">
              <a:solidFill>
                <a:sysClr val="windowText" lastClr="000000"/>
              </a:solidFill>
            </a:rPr>
            <a:t>with Scales &amp; Formative Assessments to </a:t>
          </a:r>
        </a:p>
        <a:p>
          <a:pPr>
            <a:lnSpc>
              <a:spcPct val="100000"/>
            </a:lnSpc>
            <a:spcAft>
              <a:spcPts val="0"/>
            </a:spcAft>
          </a:pPr>
          <a:r>
            <a:rPr lang="en-US" sz="1600" b="1" dirty="0">
              <a:solidFill>
                <a:sysClr val="windowText" lastClr="000000"/>
              </a:solidFill>
            </a:rPr>
            <a:t>Track Student Progress &amp; Inform Instruction</a:t>
          </a:r>
        </a:p>
      </dgm:t>
    </dgm:pt>
    <dgm:pt modelId="{85097984-A86C-4F15-A9DF-536C7ECA3843}" type="parTrans" cxnId="{3DA851A0-F2EF-40B7-969C-6C84247C7F31}">
      <dgm:prSet/>
      <dgm:spPr/>
      <dgm:t>
        <a:bodyPr/>
        <a:lstStyle/>
        <a:p>
          <a:endParaRPr lang="en-US"/>
        </a:p>
      </dgm:t>
    </dgm:pt>
    <dgm:pt modelId="{B044BA9B-DFA9-4805-B014-A831D3769D4A}" type="sibTrans" cxnId="{3DA851A0-F2EF-40B7-969C-6C84247C7F31}">
      <dgm:prSet/>
      <dgm:spPr/>
      <dgm:t>
        <a:bodyPr/>
        <a:lstStyle/>
        <a:p>
          <a:endParaRPr lang="en-US"/>
        </a:p>
      </dgm:t>
    </dgm:pt>
    <dgm:pt modelId="{9448BF16-D3A8-4B33-B9B7-8F7E421F7BE3}" type="pres">
      <dgm:prSet presAssocID="{61E7BE8A-21B8-47D8-BB55-4AFC494DCF34}" presName="Name0" presStyleCnt="0">
        <dgm:presLayoutVars>
          <dgm:dir/>
          <dgm:animLvl val="lvl"/>
          <dgm:resizeHandles val="exact"/>
        </dgm:presLayoutVars>
      </dgm:prSet>
      <dgm:spPr/>
      <dgm:t>
        <a:bodyPr/>
        <a:lstStyle/>
        <a:p>
          <a:endParaRPr lang="en-US"/>
        </a:p>
      </dgm:t>
    </dgm:pt>
    <dgm:pt modelId="{499801A1-81DD-4FE6-80BC-58EA829DF4AB}" type="pres">
      <dgm:prSet presAssocID="{C55A93DC-DF35-4E33-9F1A-92A8526BC7E3}" presName="boxAndChildren" presStyleCnt="0"/>
      <dgm:spPr/>
    </dgm:pt>
    <dgm:pt modelId="{BDB5B840-2F41-4D17-B284-0B006F71356B}" type="pres">
      <dgm:prSet presAssocID="{C55A93DC-DF35-4E33-9F1A-92A8526BC7E3}" presName="parentTextBox" presStyleLbl="node1" presStyleIdx="0" presStyleCnt="6"/>
      <dgm:spPr/>
      <dgm:t>
        <a:bodyPr/>
        <a:lstStyle/>
        <a:p>
          <a:endParaRPr lang="en-US"/>
        </a:p>
      </dgm:t>
    </dgm:pt>
    <dgm:pt modelId="{2E7455CF-4D45-4466-9873-B6D327271BF3}" type="pres">
      <dgm:prSet presAssocID="{487D830B-6437-4842-BA3D-D9503F9F4F02}" presName="sp" presStyleCnt="0"/>
      <dgm:spPr/>
    </dgm:pt>
    <dgm:pt modelId="{59FA8939-9802-496C-A038-3FA0BDA1918E}" type="pres">
      <dgm:prSet presAssocID="{8E11D545-A90F-4461-9EA2-8D71B6E18D34}" presName="arrowAndChildren" presStyleCnt="0"/>
      <dgm:spPr/>
    </dgm:pt>
    <dgm:pt modelId="{ECA93A40-4181-4980-9589-7B4A31B8F94B}" type="pres">
      <dgm:prSet presAssocID="{8E11D545-A90F-4461-9EA2-8D71B6E18D34}" presName="parentTextArrow" presStyleLbl="node1" presStyleIdx="1" presStyleCnt="6" custLinFactNeighborY="-622"/>
      <dgm:spPr/>
      <dgm:t>
        <a:bodyPr/>
        <a:lstStyle/>
        <a:p>
          <a:endParaRPr lang="en-US"/>
        </a:p>
      </dgm:t>
    </dgm:pt>
    <dgm:pt modelId="{3A72454B-EDFA-4AE7-BF50-2EFB7C2EA6D3}" type="pres">
      <dgm:prSet presAssocID="{81096434-ABC1-4C22-9843-919E2E39F13D}" presName="sp" presStyleCnt="0"/>
      <dgm:spPr/>
    </dgm:pt>
    <dgm:pt modelId="{81C2B6E2-4E8F-4C5F-BFA4-69B39976FA7F}" type="pres">
      <dgm:prSet presAssocID="{DE8ACDD1-7046-4FB0-8D77-515EC6DA37E4}" presName="arrowAndChildren" presStyleCnt="0"/>
      <dgm:spPr/>
    </dgm:pt>
    <dgm:pt modelId="{14355578-8A25-43FE-8541-500DDCDA21B5}" type="pres">
      <dgm:prSet presAssocID="{DE8ACDD1-7046-4FB0-8D77-515EC6DA37E4}" presName="parentTextArrow" presStyleLbl="node1" presStyleIdx="2" presStyleCnt="6"/>
      <dgm:spPr/>
      <dgm:t>
        <a:bodyPr/>
        <a:lstStyle/>
        <a:p>
          <a:endParaRPr lang="en-US"/>
        </a:p>
      </dgm:t>
    </dgm:pt>
    <dgm:pt modelId="{DC78CA6A-4AC9-4D0D-81DE-7961942090E7}" type="pres">
      <dgm:prSet presAssocID="{7EE9B702-6090-4BE8-9801-4F3A8690B164}" presName="sp" presStyleCnt="0"/>
      <dgm:spPr/>
    </dgm:pt>
    <dgm:pt modelId="{03BC7A39-5C42-4182-A972-2905C111574F}" type="pres">
      <dgm:prSet presAssocID="{4D328617-6E3F-454B-A82C-C62D6A31C926}" presName="arrowAndChildren" presStyleCnt="0"/>
      <dgm:spPr/>
    </dgm:pt>
    <dgm:pt modelId="{F475DC2C-D6E0-49B4-95DC-B9AA7A15F059}" type="pres">
      <dgm:prSet presAssocID="{4D328617-6E3F-454B-A82C-C62D6A31C926}" presName="parentTextArrow" presStyleLbl="node1" presStyleIdx="3" presStyleCnt="6" custLinFactNeighborX="-889" custLinFactNeighborY="-615"/>
      <dgm:spPr/>
      <dgm:t>
        <a:bodyPr/>
        <a:lstStyle/>
        <a:p>
          <a:endParaRPr lang="en-US"/>
        </a:p>
      </dgm:t>
    </dgm:pt>
    <dgm:pt modelId="{F34C7249-CD5A-4718-8AF8-A94ACB060FC9}" type="pres">
      <dgm:prSet presAssocID="{09E65F93-6013-4ADA-8E8B-383249237CD3}" presName="sp" presStyleCnt="0"/>
      <dgm:spPr/>
    </dgm:pt>
    <dgm:pt modelId="{A0164777-5C85-4032-87CB-B5CEA853D217}" type="pres">
      <dgm:prSet presAssocID="{697ED0F0-F0E1-4F22-9578-D42EE817111C}" presName="arrowAndChildren" presStyleCnt="0"/>
      <dgm:spPr/>
    </dgm:pt>
    <dgm:pt modelId="{3315E354-399B-4DE5-A5B5-0D9AE71EDC57}" type="pres">
      <dgm:prSet presAssocID="{697ED0F0-F0E1-4F22-9578-D42EE817111C}" presName="parentTextArrow" presStyleLbl="node1" presStyleIdx="4" presStyleCnt="6" custLinFactNeighborY="-399"/>
      <dgm:spPr/>
      <dgm:t>
        <a:bodyPr/>
        <a:lstStyle/>
        <a:p>
          <a:endParaRPr lang="en-US"/>
        </a:p>
      </dgm:t>
    </dgm:pt>
    <dgm:pt modelId="{A6AD19FB-3D58-4BDA-8836-C1F75AE25153}" type="pres">
      <dgm:prSet presAssocID="{82E652B1-B8D8-4E4C-8E8D-5FAFAEC650FD}" presName="sp" presStyleCnt="0"/>
      <dgm:spPr/>
    </dgm:pt>
    <dgm:pt modelId="{DBBDE666-0C86-4EB7-819C-F96E518A2C01}" type="pres">
      <dgm:prSet presAssocID="{562BCEA2-B123-4292-B9A0-3ABA4FBE6EA7}" presName="arrowAndChildren" presStyleCnt="0"/>
      <dgm:spPr/>
    </dgm:pt>
    <dgm:pt modelId="{E562FC66-781D-435A-AC72-0EAF4CA33F8C}" type="pres">
      <dgm:prSet presAssocID="{562BCEA2-B123-4292-B9A0-3ABA4FBE6EA7}" presName="parentTextArrow" presStyleLbl="node1" presStyleIdx="5" presStyleCnt="6" custScaleY="107583" custLinFactNeighborY="-265"/>
      <dgm:spPr/>
      <dgm:t>
        <a:bodyPr/>
        <a:lstStyle/>
        <a:p>
          <a:endParaRPr lang="en-US"/>
        </a:p>
      </dgm:t>
    </dgm:pt>
  </dgm:ptLst>
  <dgm:cxnLst>
    <dgm:cxn modelId="{83FE7CED-33FD-446C-BD0D-E85652084A4F}" type="presOf" srcId="{61E7BE8A-21B8-47D8-BB55-4AFC494DCF34}" destId="{9448BF16-D3A8-4B33-B9B7-8F7E421F7BE3}" srcOrd="0" destOrd="0" presId="urn:microsoft.com/office/officeart/2005/8/layout/process4"/>
    <dgm:cxn modelId="{DD143EB4-65A5-4A2C-B4DC-8FA573F4D887}" type="presOf" srcId="{697ED0F0-F0E1-4F22-9578-D42EE817111C}" destId="{3315E354-399B-4DE5-A5B5-0D9AE71EDC57}" srcOrd="0" destOrd="0" presId="urn:microsoft.com/office/officeart/2005/8/layout/process4"/>
    <dgm:cxn modelId="{CD3E5B24-0950-4FF7-BB99-47C24EA63736}" type="presOf" srcId="{8E11D545-A90F-4461-9EA2-8D71B6E18D34}" destId="{ECA93A40-4181-4980-9589-7B4A31B8F94B}" srcOrd="0" destOrd="0" presId="urn:microsoft.com/office/officeart/2005/8/layout/process4"/>
    <dgm:cxn modelId="{3DA851A0-F2EF-40B7-969C-6C84247C7F31}" srcId="{61E7BE8A-21B8-47D8-BB55-4AFC494DCF34}" destId="{C55A93DC-DF35-4E33-9F1A-92A8526BC7E3}" srcOrd="5" destOrd="0" parTransId="{85097984-A86C-4F15-A9DF-536C7ECA3843}" sibTransId="{B044BA9B-DFA9-4805-B014-A831D3769D4A}"/>
    <dgm:cxn modelId="{FBFB7E19-1DE8-42D2-AD7B-87DBD760975F}" srcId="{61E7BE8A-21B8-47D8-BB55-4AFC494DCF34}" destId="{DE8ACDD1-7046-4FB0-8D77-515EC6DA37E4}" srcOrd="3" destOrd="0" parTransId="{872A14CD-8756-41ED-B1C5-BD61FC589310}" sibTransId="{81096434-ABC1-4C22-9843-919E2E39F13D}"/>
    <dgm:cxn modelId="{BC4A13BC-88EA-4D65-91D2-B7ECA9EFC095}" srcId="{61E7BE8A-21B8-47D8-BB55-4AFC494DCF34}" destId="{697ED0F0-F0E1-4F22-9578-D42EE817111C}" srcOrd="1" destOrd="0" parTransId="{F792AB47-BB36-4590-A4C6-8FDA1FAFE5DD}" sibTransId="{09E65F93-6013-4ADA-8E8B-383249237CD3}"/>
    <dgm:cxn modelId="{649D4016-330B-4094-9D4A-8C9B01C0E5E1}" type="presOf" srcId="{C55A93DC-DF35-4E33-9F1A-92A8526BC7E3}" destId="{BDB5B840-2F41-4D17-B284-0B006F71356B}" srcOrd="0" destOrd="0" presId="urn:microsoft.com/office/officeart/2005/8/layout/process4"/>
    <dgm:cxn modelId="{B898A76D-B510-4143-A15D-F26E6BEF3C5F}" type="presOf" srcId="{DE8ACDD1-7046-4FB0-8D77-515EC6DA37E4}" destId="{14355578-8A25-43FE-8541-500DDCDA21B5}" srcOrd="0" destOrd="0" presId="urn:microsoft.com/office/officeart/2005/8/layout/process4"/>
    <dgm:cxn modelId="{88548844-E148-4ED9-ADC9-A3EF1436A49C}" srcId="{61E7BE8A-21B8-47D8-BB55-4AFC494DCF34}" destId="{4D328617-6E3F-454B-A82C-C62D6A31C926}" srcOrd="2" destOrd="0" parTransId="{1B400749-47E5-4C70-8919-3F006E374486}" sibTransId="{7EE9B702-6090-4BE8-9801-4F3A8690B164}"/>
    <dgm:cxn modelId="{1E720BE2-CE52-40CF-A35A-A9711886CB0C}" type="presOf" srcId="{4D328617-6E3F-454B-A82C-C62D6A31C926}" destId="{F475DC2C-D6E0-49B4-95DC-B9AA7A15F059}" srcOrd="0" destOrd="0" presId="urn:microsoft.com/office/officeart/2005/8/layout/process4"/>
    <dgm:cxn modelId="{69116C24-4844-427D-9BDE-591DC41C568B}" srcId="{61E7BE8A-21B8-47D8-BB55-4AFC494DCF34}" destId="{8E11D545-A90F-4461-9EA2-8D71B6E18D34}" srcOrd="4" destOrd="0" parTransId="{F1F2A510-8054-4878-A78C-3CF97EBEC2E0}" sibTransId="{487D830B-6437-4842-BA3D-D9503F9F4F02}"/>
    <dgm:cxn modelId="{87B31FA5-7583-410B-9178-9E1A782523C6}" type="presOf" srcId="{562BCEA2-B123-4292-B9A0-3ABA4FBE6EA7}" destId="{E562FC66-781D-435A-AC72-0EAF4CA33F8C}" srcOrd="0" destOrd="0" presId="urn:microsoft.com/office/officeart/2005/8/layout/process4"/>
    <dgm:cxn modelId="{0CCEB08A-38CE-4116-B64C-AC115FA91F56}" srcId="{61E7BE8A-21B8-47D8-BB55-4AFC494DCF34}" destId="{562BCEA2-B123-4292-B9A0-3ABA4FBE6EA7}" srcOrd="0" destOrd="0" parTransId="{9A09DAB0-8DA8-47B7-B1B4-0DF698317718}" sibTransId="{82E652B1-B8D8-4E4C-8E8D-5FAFAEC650FD}"/>
    <dgm:cxn modelId="{2AEEFF51-BCC3-4532-AD28-00DC07936266}" type="presParOf" srcId="{9448BF16-D3A8-4B33-B9B7-8F7E421F7BE3}" destId="{499801A1-81DD-4FE6-80BC-58EA829DF4AB}" srcOrd="0" destOrd="0" presId="urn:microsoft.com/office/officeart/2005/8/layout/process4"/>
    <dgm:cxn modelId="{418C72A4-E9A5-4385-A93E-6C498D925396}" type="presParOf" srcId="{499801A1-81DD-4FE6-80BC-58EA829DF4AB}" destId="{BDB5B840-2F41-4D17-B284-0B006F71356B}" srcOrd="0" destOrd="0" presId="urn:microsoft.com/office/officeart/2005/8/layout/process4"/>
    <dgm:cxn modelId="{C46EB6EA-F0E0-4B46-B98F-7322FAD1B46A}" type="presParOf" srcId="{9448BF16-D3A8-4B33-B9B7-8F7E421F7BE3}" destId="{2E7455CF-4D45-4466-9873-B6D327271BF3}" srcOrd="1" destOrd="0" presId="urn:microsoft.com/office/officeart/2005/8/layout/process4"/>
    <dgm:cxn modelId="{46C0B1EA-8A21-4215-BDDA-11045CF0342D}" type="presParOf" srcId="{9448BF16-D3A8-4B33-B9B7-8F7E421F7BE3}" destId="{59FA8939-9802-496C-A038-3FA0BDA1918E}" srcOrd="2" destOrd="0" presId="urn:microsoft.com/office/officeart/2005/8/layout/process4"/>
    <dgm:cxn modelId="{006F85C0-09CF-452E-BD97-0F78B964B0DD}" type="presParOf" srcId="{59FA8939-9802-496C-A038-3FA0BDA1918E}" destId="{ECA93A40-4181-4980-9589-7B4A31B8F94B}" srcOrd="0" destOrd="0" presId="urn:microsoft.com/office/officeart/2005/8/layout/process4"/>
    <dgm:cxn modelId="{21F049CA-BF05-4B97-9BD5-B8AC23B21ED7}" type="presParOf" srcId="{9448BF16-D3A8-4B33-B9B7-8F7E421F7BE3}" destId="{3A72454B-EDFA-4AE7-BF50-2EFB7C2EA6D3}" srcOrd="3" destOrd="0" presId="urn:microsoft.com/office/officeart/2005/8/layout/process4"/>
    <dgm:cxn modelId="{8E2A15F3-FC89-4F32-BE1E-3F7D89DD4FCB}" type="presParOf" srcId="{9448BF16-D3A8-4B33-B9B7-8F7E421F7BE3}" destId="{81C2B6E2-4E8F-4C5F-BFA4-69B39976FA7F}" srcOrd="4" destOrd="0" presId="urn:microsoft.com/office/officeart/2005/8/layout/process4"/>
    <dgm:cxn modelId="{70EDFB12-8F59-4743-B9C1-0AF239C5DCA0}" type="presParOf" srcId="{81C2B6E2-4E8F-4C5F-BFA4-69B39976FA7F}" destId="{14355578-8A25-43FE-8541-500DDCDA21B5}" srcOrd="0" destOrd="0" presId="urn:microsoft.com/office/officeart/2005/8/layout/process4"/>
    <dgm:cxn modelId="{ECEF1920-5A9D-4E2B-A453-089FC4E39A1E}" type="presParOf" srcId="{9448BF16-D3A8-4B33-B9B7-8F7E421F7BE3}" destId="{DC78CA6A-4AC9-4D0D-81DE-7961942090E7}" srcOrd="5" destOrd="0" presId="urn:microsoft.com/office/officeart/2005/8/layout/process4"/>
    <dgm:cxn modelId="{BFA1A802-A8E4-486F-AE51-D5EC13B6406D}" type="presParOf" srcId="{9448BF16-D3A8-4B33-B9B7-8F7E421F7BE3}" destId="{03BC7A39-5C42-4182-A972-2905C111574F}" srcOrd="6" destOrd="0" presId="urn:microsoft.com/office/officeart/2005/8/layout/process4"/>
    <dgm:cxn modelId="{BE6F4AB2-B752-4F25-A39B-816FE62BD565}" type="presParOf" srcId="{03BC7A39-5C42-4182-A972-2905C111574F}" destId="{F475DC2C-D6E0-49B4-95DC-B9AA7A15F059}" srcOrd="0" destOrd="0" presId="urn:microsoft.com/office/officeart/2005/8/layout/process4"/>
    <dgm:cxn modelId="{03F652E5-DB1E-4643-86BF-1C91B14A2DC7}" type="presParOf" srcId="{9448BF16-D3A8-4B33-B9B7-8F7E421F7BE3}" destId="{F34C7249-CD5A-4718-8AF8-A94ACB060FC9}" srcOrd="7" destOrd="0" presId="urn:microsoft.com/office/officeart/2005/8/layout/process4"/>
    <dgm:cxn modelId="{2003BEF3-6CD9-4F9A-B4BF-D3D9D08D4C58}" type="presParOf" srcId="{9448BF16-D3A8-4B33-B9B7-8F7E421F7BE3}" destId="{A0164777-5C85-4032-87CB-B5CEA853D217}" srcOrd="8" destOrd="0" presId="urn:microsoft.com/office/officeart/2005/8/layout/process4"/>
    <dgm:cxn modelId="{2AF30261-A3B0-4208-AF33-E11C5519A140}" type="presParOf" srcId="{A0164777-5C85-4032-87CB-B5CEA853D217}" destId="{3315E354-399B-4DE5-A5B5-0D9AE71EDC57}" srcOrd="0" destOrd="0" presId="urn:microsoft.com/office/officeart/2005/8/layout/process4"/>
    <dgm:cxn modelId="{5E7A8566-ACE9-488E-A806-B5F122887520}" type="presParOf" srcId="{9448BF16-D3A8-4B33-B9B7-8F7E421F7BE3}" destId="{A6AD19FB-3D58-4BDA-8836-C1F75AE25153}" srcOrd="9" destOrd="0" presId="urn:microsoft.com/office/officeart/2005/8/layout/process4"/>
    <dgm:cxn modelId="{3B7D0773-CAB1-41F2-8789-8F45B757D579}" type="presParOf" srcId="{9448BF16-D3A8-4B33-B9B7-8F7E421F7BE3}" destId="{DBBDE666-0C86-4EB7-819C-F96E518A2C01}" srcOrd="10" destOrd="0" presId="urn:microsoft.com/office/officeart/2005/8/layout/process4"/>
    <dgm:cxn modelId="{ABD09337-1B96-4A3B-AA9B-BB3D3915E716}" type="presParOf" srcId="{DBBDE666-0C86-4EB7-819C-F96E518A2C01}" destId="{E562FC66-781D-435A-AC72-0EAF4CA33F8C}" srcOrd="0" destOrd="0" presId="urn:microsoft.com/office/officeart/2005/8/layout/process4"/>
  </dgm:cxnLst>
  <dgm:bg/>
  <dgm:whole>
    <a:ln w="28575">
      <a:solidFill>
        <a:schemeClr val="tx1"/>
      </a:solidFill>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5B840-2F41-4D17-B284-0B006F71356B}">
      <dsp:nvSpPr>
        <dsp:cNvPr id="0" name=""/>
        <dsp:cNvSpPr/>
      </dsp:nvSpPr>
      <dsp:spPr>
        <a:xfrm>
          <a:off x="0" y="5869619"/>
          <a:ext cx="8077200" cy="759079"/>
        </a:xfrm>
        <a:prstGeom prst="rect">
          <a:avLst/>
        </a:prstGeom>
        <a:gradFill rotWithShape="1">
          <a:gsLst>
            <a:gs pos="0">
              <a:schemeClr val="dk1">
                <a:tint val="30000"/>
                <a:satMod val="250000"/>
              </a:schemeClr>
            </a:gs>
            <a:gs pos="72000">
              <a:schemeClr val="dk1">
                <a:tint val="75000"/>
                <a:satMod val="210000"/>
              </a:schemeClr>
            </a:gs>
            <a:gs pos="100000">
              <a:schemeClr val="dk1">
                <a:tint val="85000"/>
                <a:satMod val="210000"/>
              </a:schemeClr>
            </a:gs>
          </a:gsLst>
          <a:lin ang="5400000" scaled="1"/>
        </a:gradFill>
        <a:ln w="10000" cap="flat" cmpd="sng" algn="ctr">
          <a:solidFill>
            <a:schemeClr val="dk1"/>
          </a:solidFill>
          <a:prstDash val="solid"/>
        </a:ln>
        <a:effectLst>
          <a:outerShdw blurRad="76200" dist="50800" dir="5400000" rotWithShape="0">
            <a:srgbClr val="4E3B30">
              <a:alpha val="6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100000"/>
            </a:lnSpc>
            <a:spcBef>
              <a:spcPct val="0"/>
            </a:spcBef>
            <a:spcAft>
              <a:spcPts val="0"/>
            </a:spcAft>
          </a:pPr>
          <a:r>
            <a:rPr lang="en-US" sz="2000" b="1" kern="1200" dirty="0">
              <a:solidFill>
                <a:sysClr val="windowText" lastClr="000000"/>
              </a:solidFill>
            </a:rPr>
            <a:t>Monitor Learning </a:t>
          </a:r>
        </a:p>
        <a:p>
          <a:pPr lvl="0" algn="ctr" defTabSz="889000">
            <a:lnSpc>
              <a:spcPct val="100000"/>
            </a:lnSpc>
            <a:spcBef>
              <a:spcPct val="0"/>
            </a:spcBef>
            <a:spcAft>
              <a:spcPts val="0"/>
            </a:spcAft>
          </a:pPr>
          <a:r>
            <a:rPr lang="en-US" sz="1600" b="1" kern="1200" dirty="0">
              <a:solidFill>
                <a:sysClr val="windowText" lastClr="000000"/>
              </a:solidFill>
            </a:rPr>
            <a:t>with Scales &amp; Formative Assessments to </a:t>
          </a:r>
        </a:p>
        <a:p>
          <a:pPr lvl="0" algn="ctr" defTabSz="889000">
            <a:lnSpc>
              <a:spcPct val="100000"/>
            </a:lnSpc>
            <a:spcBef>
              <a:spcPct val="0"/>
            </a:spcBef>
            <a:spcAft>
              <a:spcPts val="0"/>
            </a:spcAft>
          </a:pPr>
          <a:r>
            <a:rPr lang="en-US" sz="1600" b="1" kern="1200" dirty="0">
              <a:solidFill>
                <a:sysClr val="windowText" lastClr="000000"/>
              </a:solidFill>
            </a:rPr>
            <a:t>Track Student Progress &amp; Inform Instruction</a:t>
          </a:r>
        </a:p>
      </dsp:txBody>
      <dsp:txXfrm>
        <a:off x="0" y="5869619"/>
        <a:ext cx="8077200" cy="759079"/>
      </dsp:txXfrm>
    </dsp:sp>
    <dsp:sp modelId="{ECA93A40-4181-4980-9589-7B4A31B8F94B}">
      <dsp:nvSpPr>
        <dsp:cNvPr id="0" name=""/>
        <dsp:cNvSpPr/>
      </dsp:nvSpPr>
      <dsp:spPr>
        <a:xfrm rot="10800000">
          <a:off x="0" y="4706279"/>
          <a:ext cx="8077200" cy="1167463"/>
        </a:xfrm>
        <a:prstGeom prst="upArrowCallout">
          <a:avLst/>
        </a:prstGeom>
        <a:gradFill flip="none" rotWithShape="0">
          <a:gsLst>
            <a:gs pos="0">
              <a:srgbClr val="CFAFE7">
                <a:tint val="66000"/>
                <a:satMod val="160000"/>
              </a:srgbClr>
            </a:gs>
            <a:gs pos="50000">
              <a:srgbClr val="CFAFE7">
                <a:tint val="44500"/>
                <a:satMod val="160000"/>
              </a:srgbClr>
            </a:gs>
            <a:gs pos="100000">
              <a:srgbClr val="CFAFE7">
                <a:tint val="23500"/>
                <a:satMod val="160000"/>
              </a:srgbClr>
            </a:gs>
          </a:gsLst>
          <a:lin ang="5400000" scaled="1"/>
          <a:tileRect/>
        </a:gradFill>
        <a:ln w="10000" cap="flat" cmpd="sng" algn="ctr">
          <a:solidFill>
            <a:schemeClr val="accent6"/>
          </a:solidFill>
          <a:prstDash val="solid"/>
        </a:ln>
        <a:effectLst>
          <a:outerShdw blurRad="76200" dist="50800" dir="5400000" rotWithShape="0">
            <a:srgbClr val="4E3B30">
              <a:alpha val="60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0688" tIns="170688" rIns="170688" bIns="170688" numCol="1" spcCol="1270" anchor="ctr" anchorCtr="0">
          <a:noAutofit/>
        </a:bodyPr>
        <a:lstStyle/>
        <a:p>
          <a:pPr lvl="0" algn="ctr" defTabSz="1066800">
            <a:lnSpc>
              <a:spcPct val="100000"/>
            </a:lnSpc>
            <a:spcBef>
              <a:spcPct val="0"/>
            </a:spcBef>
            <a:spcAft>
              <a:spcPts val="0"/>
            </a:spcAft>
          </a:pPr>
          <a:r>
            <a:rPr lang="en-US" sz="2400" b="1" kern="1200" dirty="0">
              <a:solidFill>
                <a:sysClr val="windowText" lastClr="000000"/>
              </a:solidFill>
            </a:rPr>
            <a:t>Plan Activities &amp; Assignments </a:t>
          </a:r>
        </a:p>
        <a:p>
          <a:pPr lvl="0" algn="ctr" defTabSz="1066800">
            <a:lnSpc>
              <a:spcPct val="100000"/>
            </a:lnSpc>
            <a:spcBef>
              <a:spcPct val="0"/>
            </a:spcBef>
            <a:spcAft>
              <a:spcPts val="0"/>
            </a:spcAft>
          </a:pPr>
          <a:r>
            <a:rPr lang="en-US" sz="1800" b="1" kern="1200" dirty="0">
              <a:solidFill>
                <a:sysClr val="windowText" lastClr="000000"/>
              </a:solidFill>
            </a:rPr>
            <a:t>to support the Learning Goal</a:t>
          </a:r>
        </a:p>
      </dsp:txBody>
      <dsp:txXfrm rot="10800000">
        <a:off x="0" y="4706279"/>
        <a:ext cx="8077200" cy="758582"/>
      </dsp:txXfrm>
    </dsp:sp>
    <dsp:sp modelId="{14355578-8A25-43FE-8541-500DDCDA21B5}">
      <dsp:nvSpPr>
        <dsp:cNvPr id="0" name=""/>
        <dsp:cNvSpPr/>
      </dsp:nvSpPr>
      <dsp:spPr>
        <a:xfrm rot="10800000">
          <a:off x="0" y="3557463"/>
          <a:ext cx="8077200" cy="1167463"/>
        </a:xfrm>
        <a:prstGeom prst="upArrowCallout">
          <a:avLst/>
        </a:prstGeom>
        <a:gradFill rotWithShape="1">
          <a:gsLst>
            <a:gs pos="0">
              <a:schemeClr val="accent1">
                <a:tint val="30000"/>
                <a:satMod val="250000"/>
              </a:schemeClr>
            </a:gs>
            <a:gs pos="72000">
              <a:schemeClr val="accent1">
                <a:tint val="75000"/>
                <a:satMod val="210000"/>
              </a:schemeClr>
            </a:gs>
            <a:gs pos="100000">
              <a:schemeClr val="accent1">
                <a:tint val="85000"/>
                <a:satMod val="210000"/>
              </a:schemeClr>
            </a:gs>
          </a:gsLst>
          <a:lin ang="5400000" scaled="1"/>
        </a:gradFill>
        <a:ln w="10000" cap="flat" cmpd="sng" algn="ctr">
          <a:solidFill>
            <a:schemeClr val="accent1"/>
          </a:solidFill>
          <a:prstDash val="solid"/>
        </a:ln>
        <a:effectLst>
          <a:outerShdw blurRad="76200" dist="50800" dir="5400000" rotWithShape="0">
            <a:srgbClr val="4E3B30">
              <a:alpha val="60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170688" tIns="170688" rIns="170688" bIns="170688" numCol="1" spcCol="1270" anchor="ctr" anchorCtr="0">
          <a:noAutofit/>
        </a:bodyPr>
        <a:lstStyle/>
        <a:p>
          <a:pPr lvl="0" algn="ctr" defTabSz="1066800">
            <a:lnSpc>
              <a:spcPct val="100000"/>
            </a:lnSpc>
            <a:spcBef>
              <a:spcPct val="0"/>
            </a:spcBef>
            <a:spcAft>
              <a:spcPts val="0"/>
            </a:spcAft>
          </a:pPr>
          <a:r>
            <a:rPr lang="en-US" sz="2400" b="1" kern="1200" dirty="0">
              <a:solidFill>
                <a:sysClr val="windowText" lastClr="000000"/>
              </a:solidFill>
            </a:rPr>
            <a:t>Develop Units  </a:t>
          </a:r>
        </a:p>
        <a:p>
          <a:pPr lvl="0" algn="ctr" defTabSz="1066800">
            <a:lnSpc>
              <a:spcPct val="100000"/>
            </a:lnSpc>
            <a:spcBef>
              <a:spcPct val="0"/>
            </a:spcBef>
            <a:spcAft>
              <a:spcPts val="0"/>
            </a:spcAft>
          </a:pPr>
          <a:r>
            <a:rPr lang="en-US" sz="1800" b="1" kern="1200" dirty="0">
              <a:solidFill>
                <a:sysClr val="windowText" lastClr="000000"/>
              </a:solidFill>
            </a:rPr>
            <a:t>with Multiple Learning (Lesson) Objectives </a:t>
          </a:r>
        </a:p>
      </dsp:txBody>
      <dsp:txXfrm rot="10800000">
        <a:off x="0" y="3557463"/>
        <a:ext cx="8077200" cy="758582"/>
      </dsp:txXfrm>
    </dsp:sp>
    <dsp:sp modelId="{F475DC2C-D6E0-49B4-95DC-B9AA7A15F059}">
      <dsp:nvSpPr>
        <dsp:cNvPr id="0" name=""/>
        <dsp:cNvSpPr/>
      </dsp:nvSpPr>
      <dsp:spPr>
        <a:xfrm rot="10800000">
          <a:off x="0" y="2394206"/>
          <a:ext cx="8077200" cy="1167463"/>
        </a:xfrm>
        <a:prstGeom prst="upArrowCallout">
          <a:avLst/>
        </a:prstGeom>
        <a:gradFill rotWithShape="1">
          <a:gsLst>
            <a:gs pos="0">
              <a:schemeClr val="accent2">
                <a:tint val="30000"/>
                <a:satMod val="250000"/>
              </a:schemeClr>
            </a:gs>
            <a:gs pos="72000">
              <a:schemeClr val="accent2">
                <a:tint val="75000"/>
                <a:satMod val="210000"/>
              </a:schemeClr>
            </a:gs>
            <a:gs pos="100000">
              <a:schemeClr val="accent2">
                <a:tint val="85000"/>
                <a:satMod val="210000"/>
              </a:schemeClr>
            </a:gs>
          </a:gsLst>
          <a:lin ang="5400000" scaled="1"/>
        </a:gradFill>
        <a:ln w="10000" cap="flat" cmpd="sng" algn="ctr">
          <a:solidFill>
            <a:schemeClr val="accent2"/>
          </a:solidFill>
          <a:prstDash val="solid"/>
        </a:ln>
        <a:effectLst>
          <a:outerShdw blurRad="76200" dist="50800" dir="5400000" rotWithShape="0">
            <a:srgbClr val="4E3B30">
              <a:alpha val="6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70688" tIns="170688" rIns="170688" bIns="170688" numCol="1" spcCol="1270" anchor="ctr" anchorCtr="0">
          <a:noAutofit/>
        </a:bodyPr>
        <a:lstStyle/>
        <a:p>
          <a:pPr lvl="0" algn="ctr" defTabSz="1066800">
            <a:lnSpc>
              <a:spcPct val="100000"/>
            </a:lnSpc>
            <a:spcBef>
              <a:spcPct val="0"/>
            </a:spcBef>
            <a:spcAft>
              <a:spcPts val="0"/>
            </a:spcAft>
          </a:pPr>
          <a:r>
            <a:rPr lang="en-US" sz="2400" b="1" kern="1200" dirty="0">
              <a:solidFill>
                <a:sysClr val="windowText" lastClr="000000"/>
              </a:solidFill>
            </a:rPr>
            <a:t>Generate Assessments</a:t>
          </a:r>
        </a:p>
        <a:p>
          <a:pPr lvl="0" algn="ctr" defTabSz="1066800">
            <a:lnSpc>
              <a:spcPct val="100000"/>
            </a:lnSpc>
            <a:spcBef>
              <a:spcPct val="0"/>
            </a:spcBef>
            <a:spcAft>
              <a:spcPts val="0"/>
            </a:spcAft>
          </a:pPr>
          <a:r>
            <a:rPr lang="en-US" sz="1800" b="1" kern="1200" dirty="0">
              <a:solidFill>
                <a:sysClr val="windowText" lastClr="000000"/>
              </a:solidFill>
            </a:rPr>
            <a:t>Formative and Summative</a:t>
          </a:r>
        </a:p>
      </dsp:txBody>
      <dsp:txXfrm rot="10800000">
        <a:off x="0" y="2394206"/>
        <a:ext cx="8077200" cy="758582"/>
      </dsp:txXfrm>
    </dsp:sp>
    <dsp:sp modelId="{3315E354-399B-4DE5-A5B5-0D9AE71EDC57}">
      <dsp:nvSpPr>
        <dsp:cNvPr id="0" name=""/>
        <dsp:cNvSpPr/>
      </dsp:nvSpPr>
      <dsp:spPr>
        <a:xfrm rot="10800000">
          <a:off x="0" y="1240650"/>
          <a:ext cx="8077200" cy="1167463"/>
        </a:xfrm>
        <a:prstGeom prst="upArrowCallout">
          <a:avLst/>
        </a:prstGeom>
        <a:gradFill rotWithShape="1">
          <a:gsLst>
            <a:gs pos="0">
              <a:schemeClr val="accent3">
                <a:tint val="30000"/>
                <a:satMod val="250000"/>
              </a:schemeClr>
            </a:gs>
            <a:gs pos="72000">
              <a:schemeClr val="accent3">
                <a:tint val="75000"/>
                <a:satMod val="210000"/>
              </a:schemeClr>
            </a:gs>
            <a:gs pos="100000">
              <a:schemeClr val="accent3">
                <a:tint val="85000"/>
                <a:satMod val="210000"/>
              </a:schemeClr>
            </a:gs>
          </a:gsLst>
          <a:lin ang="5400000" scaled="1"/>
        </a:gradFill>
        <a:ln w="10000" cap="flat" cmpd="sng" algn="ctr">
          <a:solidFill>
            <a:schemeClr val="accent3"/>
          </a:solidFill>
          <a:prstDash val="solid"/>
        </a:ln>
        <a:effectLst>
          <a:outerShdw blurRad="76200" dist="50800" dir="5400000" rotWithShape="0">
            <a:srgbClr val="4E3B30">
              <a:alpha val="6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100000"/>
            </a:lnSpc>
            <a:spcBef>
              <a:spcPct val="0"/>
            </a:spcBef>
            <a:spcAft>
              <a:spcPts val="0"/>
            </a:spcAft>
          </a:pPr>
          <a:r>
            <a:rPr lang="en-US" sz="2000" b="1" kern="1200" dirty="0">
              <a:solidFill>
                <a:sysClr val="windowText" lastClr="000000"/>
              </a:solidFill>
            </a:rPr>
            <a:t>Create Clear Learning Goals &amp; Develop Scales</a:t>
          </a:r>
        </a:p>
        <a:p>
          <a:pPr lvl="0" algn="ctr" defTabSz="889000">
            <a:lnSpc>
              <a:spcPct val="100000"/>
            </a:lnSpc>
            <a:spcBef>
              <a:spcPct val="0"/>
            </a:spcBef>
            <a:spcAft>
              <a:spcPts val="0"/>
            </a:spcAft>
          </a:pPr>
          <a:r>
            <a:rPr lang="en-US" sz="1600" b="1" kern="1200" dirty="0">
              <a:solidFill>
                <a:sysClr val="windowText" lastClr="000000"/>
              </a:solidFill>
            </a:rPr>
            <a:t>Align with Standards for Learning Over Time  </a:t>
          </a:r>
        </a:p>
        <a:p>
          <a:pPr lvl="0" algn="ctr" defTabSz="889000">
            <a:lnSpc>
              <a:spcPct val="100000"/>
            </a:lnSpc>
            <a:spcBef>
              <a:spcPct val="0"/>
            </a:spcBef>
            <a:spcAft>
              <a:spcPts val="0"/>
            </a:spcAft>
          </a:pPr>
          <a:r>
            <a:rPr lang="en-US" sz="1600" b="1" kern="1200" dirty="0">
              <a:solidFill>
                <a:sysClr val="windowText" lastClr="000000"/>
              </a:solidFill>
            </a:rPr>
            <a:t>A Scale is written for a single Learning Goal.</a:t>
          </a:r>
        </a:p>
      </dsp:txBody>
      <dsp:txXfrm rot="10800000">
        <a:off x="0" y="1240650"/>
        <a:ext cx="8077200" cy="758582"/>
      </dsp:txXfrm>
    </dsp:sp>
    <dsp:sp modelId="{E562FC66-781D-435A-AC72-0EAF4CA33F8C}">
      <dsp:nvSpPr>
        <dsp:cNvPr id="0" name=""/>
        <dsp:cNvSpPr/>
      </dsp:nvSpPr>
      <dsp:spPr>
        <a:xfrm rot="10800000">
          <a:off x="0" y="0"/>
          <a:ext cx="8077200" cy="1255992"/>
        </a:xfrm>
        <a:prstGeom prst="upArrowCallout">
          <a:avLst/>
        </a:prstGeom>
        <a:gradFill rotWithShape="1">
          <a:gsLst>
            <a:gs pos="0">
              <a:schemeClr val="accent4">
                <a:tint val="30000"/>
                <a:satMod val="250000"/>
              </a:schemeClr>
            </a:gs>
            <a:gs pos="72000">
              <a:schemeClr val="accent4">
                <a:tint val="75000"/>
                <a:satMod val="210000"/>
              </a:schemeClr>
            </a:gs>
            <a:gs pos="100000">
              <a:schemeClr val="accent4">
                <a:tint val="85000"/>
                <a:satMod val="210000"/>
              </a:schemeClr>
            </a:gs>
          </a:gsLst>
          <a:lin ang="5400000" scaled="1"/>
        </a:gradFill>
        <a:ln w="10000" cap="flat" cmpd="sng" algn="ctr">
          <a:solidFill>
            <a:schemeClr val="accent4"/>
          </a:solidFill>
          <a:prstDash val="solid"/>
        </a:ln>
        <a:effectLst>
          <a:outerShdw blurRad="76200" dist="50800" dir="5400000" rotWithShape="0">
            <a:srgbClr val="4E3B30">
              <a:alpha val="6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100000"/>
            </a:lnSpc>
            <a:spcBef>
              <a:spcPct val="0"/>
            </a:spcBef>
            <a:spcAft>
              <a:spcPts val="0"/>
            </a:spcAft>
          </a:pPr>
          <a:endParaRPr lang="en-US" sz="1400" b="1" kern="1200" dirty="0">
            <a:solidFill>
              <a:sysClr val="windowText" lastClr="000000"/>
            </a:solidFill>
          </a:endParaRPr>
        </a:p>
        <a:p>
          <a:pPr lvl="0" algn="ctr" defTabSz="622300">
            <a:lnSpc>
              <a:spcPct val="100000"/>
            </a:lnSpc>
            <a:spcBef>
              <a:spcPct val="0"/>
            </a:spcBef>
            <a:spcAft>
              <a:spcPts val="0"/>
            </a:spcAft>
          </a:pPr>
          <a:r>
            <a:rPr lang="en-US" sz="2000" b="1" kern="1200" dirty="0">
              <a:solidFill>
                <a:sysClr val="windowText" lastClr="000000"/>
              </a:solidFill>
            </a:rPr>
            <a:t>Unpack Standards/Benchmarks</a:t>
          </a:r>
        </a:p>
        <a:p>
          <a:pPr lvl="0" algn="ctr" defTabSz="622300">
            <a:lnSpc>
              <a:spcPct val="100000"/>
            </a:lnSpc>
            <a:spcBef>
              <a:spcPct val="0"/>
            </a:spcBef>
            <a:spcAft>
              <a:spcPts val="0"/>
            </a:spcAft>
          </a:pPr>
          <a:r>
            <a:rPr lang="en-US" sz="1600" b="1" kern="1200" dirty="0">
              <a:solidFill>
                <a:sysClr val="windowText" lastClr="000000"/>
              </a:solidFill>
            </a:rPr>
            <a:t>Effectively "Chunk" the Standards</a:t>
          </a:r>
        </a:p>
        <a:p>
          <a:pPr lvl="0" algn="ctr" defTabSz="622300">
            <a:lnSpc>
              <a:spcPct val="100000"/>
            </a:lnSpc>
            <a:spcBef>
              <a:spcPct val="0"/>
            </a:spcBef>
            <a:spcAft>
              <a:spcPts val="0"/>
            </a:spcAft>
          </a:pPr>
          <a:r>
            <a:rPr lang="en-US" sz="1600" b="1" kern="1200" dirty="0">
              <a:solidFill>
                <a:sysClr val="windowText" lastClr="000000"/>
              </a:solidFill>
            </a:rPr>
            <a:t>(Combine, or Break-Apart Standards/Benchmarks)</a:t>
          </a:r>
        </a:p>
        <a:p>
          <a:pPr lvl="0" algn="ctr" defTabSz="622300">
            <a:lnSpc>
              <a:spcPct val="100000"/>
            </a:lnSpc>
            <a:spcBef>
              <a:spcPct val="0"/>
            </a:spcBef>
            <a:spcAft>
              <a:spcPts val="0"/>
            </a:spcAft>
          </a:pPr>
          <a:endParaRPr lang="en-US" sz="1800" b="1" kern="1200" dirty="0">
            <a:solidFill>
              <a:sysClr val="windowText" lastClr="000000"/>
            </a:solidFill>
          </a:endParaRPr>
        </a:p>
      </dsp:txBody>
      <dsp:txXfrm rot="10800000">
        <a:off x="0" y="0"/>
        <a:ext cx="8077200" cy="8161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sz="quarter"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37236FA6-F288-4DD3-802A-9DAD61B45890}" type="datetimeFigureOut">
              <a:rPr lang="en-US"/>
              <a:pPr>
                <a:defRPr/>
              </a:pPr>
              <a:t>3/31/2013</a:t>
            </a:fld>
            <a:endParaRPr lang="en-US"/>
          </a:p>
        </p:txBody>
      </p:sp>
      <p:sp>
        <p:nvSpPr>
          <p:cNvPr id="4" name="Footer Placeholder 3"/>
          <p:cNvSpPr>
            <a:spLocks noGrp="1"/>
          </p:cNvSpPr>
          <p:nvPr>
            <p:ph type="ftr" sz="quarter" idx="2"/>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5" name="Slide Number Placeholder 4"/>
          <p:cNvSpPr>
            <a:spLocks noGrp="1"/>
          </p:cNvSpPr>
          <p:nvPr>
            <p:ph type="sldNum" sz="quarter" idx="3"/>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C7BB033C-2411-4CA4-82B8-267AA6A789A8}" type="slidenum">
              <a:rPr lang="en-US"/>
              <a:pPr>
                <a:defRPr/>
              </a:pPr>
              <a:t>‹#›</a:t>
            </a:fld>
            <a:endParaRPr lang="en-US"/>
          </a:p>
        </p:txBody>
      </p:sp>
    </p:spTree>
    <p:extLst>
      <p:ext uri="{BB962C8B-B14F-4D97-AF65-F5344CB8AC3E}">
        <p14:creationId xmlns:p14="http://schemas.microsoft.com/office/powerpoint/2010/main" val="3278647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9113" cy="466725"/>
          </a:xfrm>
          <a:prstGeom prst="rect">
            <a:avLst/>
          </a:prstGeom>
        </p:spPr>
        <p:txBody>
          <a:bodyPr vert="horz" lIns="93742" tIns="46872" rIns="93742" bIns="46872" rtlCol="0"/>
          <a:lstStyle>
            <a:lvl1pPr algn="l" fontAlgn="auto">
              <a:spcBef>
                <a:spcPts val="0"/>
              </a:spcBef>
              <a:spcAft>
                <a:spcPts val="0"/>
              </a:spcAft>
              <a:defRPr sz="1100">
                <a:latin typeface="+mn-lt"/>
              </a:defRPr>
            </a:lvl1pPr>
          </a:lstStyle>
          <a:p>
            <a:pPr>
              <a:defRPr/>
            </a:pPr>
            <a:endParaRPr lang="en-US"/>
          </a:p>
        </p:txBody>
      </p:sp>
      <p:sp>
        <p:nvSpPr>
          <p:cNvPr id="3" name="Date Placeholder 2"/>
          <p:cNvSpPr>
            <a:spLocks noGrp="1"/>
          </p:cNvSpPr>
          <p:nvPr>
            <p:ph type="dt" idx="1"/>
          </p:nvPr>
        </p:nvSpPr>
        <p:spPr>
          <a:xfrm>
            <a:off x="3998913" y="0"/>
            <a:ext cx="3059112" cy="466725"/>
          </a:xfrm>
          <a:prstGeom prst="rect">
            <a:avLst/>
          </a:prstGeom>
        </p:spPr>
        <p:txBody>
          <a:bodyPr vert="horz" lIns="93742" tIns="46872" rIns="93742" bIns="46872" rtlCol="0"/>
          <a:lstStyle>
            <a:lvl1pPr algn="r" fontAlgn="auto">
              <a:spcBef>
                <a:spcPts val="0"/>
              </a:spcBef>
              <a:spcAft>
                <a:spcPts val="0"/>
              </a:spcAft>
              <a:defRPr sz="1100">
                <a:latin typeface="+mn-lt"/>
              </a:defRPr>
            </a:lvl1pPr>
          </a:lstStyle>
          <a:p>
            <a:pPr>
              <a:defRPr/>
            </a:pPr>
            <a:fld id="{92945941-D7E2-4CF1-9860-EE28A142D5B8}" type="datetimeFigureOut">
              <a:rPr lang="en-US"/>
              <a:pPr>
                <a:defRPr/>
              </a:pPr>
              <a:t>3/31/2013</a:t>
            </a:fld>
            <a:endParaRPr lang="en-US"/>
          </a:p>
        </p:txBody>
      </p:sp>
      <p:sp>
        <p:nvSpPr>
          <p:cNvPr id="4" name="Slide Image Placeholder 3"/>
          <p:cNvSpPr>
            <a:spLocks noGrp="1" noRot="1" noChangeAspect="1"/>
          </p:cNvSpPr>
          <p:nvPr>
            <p:ph type="sldImg" idx="2"/>
          </p:nvPr>
        </p:nvSpPr>
        <p:spPr>
          <a:xfrm>
            <a:off x="1193800" y="698500"/>
            <a:ext cx="4673600" cy="3505200"/>
          </a:xfrm>
          <a:prstGeom prst="rect">
            <a:avLst/>
          </a:prstGeom>
          <a:noFill/>
          <a:ln w="12700">
            <a:solidFill>
              <a:prstClr val="black"/>
            </a:solidFill>
          </a:ln>
        </p:spPr>
        <p:txBody>
          <a:bodyPr vert="horz" lIns="93742" tIns="46872" rIns="93742" bIns="46872" rtlCol="0" anchor="ctr"/>
          <a:lstStyle/>
          <a:p>
            <a:pPr lvl="0"/>
            <a:endParaRPr lang="en-US" noProof="0"/>
          </a:p>
        </p:txBody>
      </p:sp>
      <p:sp>
        <p:nvSpPr>
          <p:cNvPr id="5" name="Notes Placeholder 4"/>
          <p:cNvSpPr>
            <a:spLocks noGrp="1"/>
          </p:cNvSpPr>
          <p:nvPr>
            <p:ph type="body" sz="quarter" idx="3"/>
          </p:nvPr>
        </p:nvSpPr>
        <p:spPr>
          <a:xfrm>
            <a:off x="706438" y="4438650"/>
            <a:ext cx="5646737" cy="4205288"/>
          </a:xfrm>
          <a:prstGeom prst="rect">
            <a:avLst/>
          </a:prstGeom>
        </p:spPr>
        <p:txBody>
          <a:bodyPr vert="horz" lIns="93742" tIns="46872" rIns="93742"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75713"/>
            <a:ext cx="3059113" cy="466725"/>
          </a:xfrm>
          <a:prstGeom prst="rect">
            <a:avLst/>
          </a:prstGeom>
        </p:spPr>
        <p:txBody>
          <a:bodyPr vert="horz" lIns="93742" tIns="46872" rIns="93742" bIns="46872" rtlCol="0" anchor="b"/>
          <a:lstStyle>
            <a:lvl1pPr algn="l" fontAlgn="auto">
              <a:spcBef>
                <a:spcPts val="0"/>
              </a:spcBef>
              <a:spcAft>
                <a:spcPts val="0"/>
              </a:spcAft>
              <a:defRPr sz="1100">
                <a:latin typeface="+mn-lt"/>
              </a:defRPr>
            </a:lvl1pPr>
          </a:lstStyle>
          <a:p>
            <a:pPr>
              <a:defRPr/>
            </a:pPr>
            <a:endParaRPr lang="en-US"/>
          </a:p>
        </p:txBody>
      </p:sp>
      <p:sp>
        <p:nvSpPr>
          <p:cNvPr id="7" name="Slide Number Placeholder 6"/>
          <p:cNvSpPr>
            <a:spLocks noGrp="1"/>
          </p:cNvSpPr>
          <p:nvPr>
            <p:ph type="sldNum" sz="quarter" idx="5"/>
          </p:nvPr>
        </p:nvSpPr>
        <p:spPr>
          <a:xfrm>
            <a:off x="3998913" y="8875713"/>
            <a:ext cx="3059112" cy="466725"/>
          </a:xfrm>
          <a:prstGeom prst="rect">
            <a:avLst/>
          </a:prstGeom>
        </p:spPr>
        <p:txBody>
          <a:bodyPr vert="horz" lIns="93742" tIns="46872" rIns="93742" bIns="46872" rtlCol="0" anchor="b"/>
          <a:lstStyle>
            <a:lvl1pPr algn="r" fontAlgn="auto">
              <a:spcBef>
                <a:spcPts val="0"/>
              </a:spcBef>
              <a:spcAft>
                <a:spcPts val="0"/>
              </a:spcAft>
              <a:defRPr sz="1100">
                <a:latin typeface="+mn-lt"/>
              </a:defRPr>
            </a:lvl1pPr>
          </a:lstStyle>
          <a:p>
            <a:pPr>
              <a:defRPr/>
            </a:pPr>
            <a:fld id="{2EE565C6-03D5-42D1-97AE-A06F07E8D36D}" type="slidenum">
              <a:rPr lang="en-US"/>
              <a:pPr>
                <a:defRPr/>
              </a:pPr>
              <a:t>‹#›</a:t>
            </a:fld>
            <a:endParaRPr lang="en-US"/>
          </a:p>
        </p:txBody>
      </p:sp>
    </p:spTree>
    <p:extLst>
      <p:ext uri="{BB962C8B-B14F-4D97-AF65-F5344CB8AC3E}">
        <p14:creationId xmlns:p14="http://schemas.microsoft.com/office/powerpoint/2010/main" val="4241521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6625" eaLnBrk="1" hangingPunct="1">
              <a:spcBef>
                <a:spcPct val="0"/>
              </a:spcBef>
            </a:pPr>
            <a:r>
              <a:rPr lang="en-US" smtClean="0"/>
              <a:t>First 3 slides continuously loop as teachers arrive and get settled.</a:t>
            </a:r>
          </a:p>
          <a:p>
            <a:pPr defTabSz="936625" eaLnBrk="1" hangingPunct="1">
              <a:spcBef>
                <a:spcPct val="0"/>
              </a:spcBef>
            </a:pPr>
            <a:endParaRPr lang="en-US"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A421F5-F36B-4260-B9AF-ED9F8EFF286E}"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Slide Image Placeholder 1"/>
          <p:cNvSpPr>
            <a:spLocks noGrp="1" noRot="1" noChangeAspect="1"/>
          </p:cNvSpPr>
          <p:nvPr>
            <p:ph type="sldImg"/>
          </p:nvPr>
        </p:nvSpPr>
        <p:spPr bwMode="auto">
          <a:noFill/>
          <a:ln>
            <a:solidFill>
              <a:srgbClr val="000000"/>
            </a:solidFill>
            <a:miter lim="800000"/>
            <a:headEnd/>
            <a:tailEnd/>
          </a:ln>
        </p:spPr>
      </p:sp>
      <p:sp>
        <p:nvSpPr>
          <p:cNvPr id="3225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As adult learners we ask the same question as our students: </a:t>
            </a:r>
            <a:r>
              <a:rPr lang="en-US" b="1" smtClean="0"/>
              <a:t>Why do we need to use scales and have students track progress? </a:t>
            </a:r>
            <a:r>
              <a:rPr lang="en-US" smtClean="0"/>
              <a:t>Explain that research shows the Tracking Student Progress and Scoring Scales has a 34% probability of increasing student achievement. The Instructional Model that we are using is research based. </a:t>
            </a:r>
            <a:endParaRPr lang="en-US" b="1" smtClean="0"/>
          </a:p>
          <a:p>
            <a:pPr defTabSz="931863" eaLnBrk="1" hangingPunct="1">
              <a:spcBef>
                <a:spcPct val="0"/>
              </a:spcBef>
            </a:pPr>
            <a:endParaRPr lang="en-US" smtClean="0"/>
          </a:p>
        </p:txBody>
      </p:sp>
      <p:sp>
        <p:nvSpPr>
          <p:cNvPr id="2652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E08579-093D-4B8E-A191-92083F7E3BE5}" type="slidenum">
              <a:rPr lang="en-US"/>
              <a:pPr fontAlgn="base">
                <a:spcBef>
                  <a:spcPct val="0"/>
                </a:spcBef>
                <a:spcAft>
                  <a:spcPct val="0"/>
                </a:spcAft>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Slide Image Placeholder 1"/>
          <p:cNvSpPr>
            <a:spLocks noGrp="1" noRot="1" noChangeAspect="1" noTextEdit="1"/>
          </p:cNvSpPr>
          <p:nvPr>
            <p:ph type="sldImg"/>
          </p:nvPr>
        </p:nvSpPr>
        <p:spPr bwMode="auto">
          <a:noFill/>
          <a:ln>
            <a:solidFill>
              <a:srgbClr val="000000"/>
            </a:solidFill>
            <a:miter lim="800000"/>
            <a:headEnd/>
            <a:tailEnd/>
          </a:ln>
        </p:spPr>
      </p:sp>
      <p:sp>
        <p:nvSpPr>
          <p:cNvPr id="26726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ea typeface="ＭＳ Ｐゴシック"/>
                <a:cs typeface="ＭＳ Ｐゴシック"/>
              </a:rPr>
              <a:t>(Courtney)Look at the definition for scales. Point out key words such as </a:t>
            </a:r>
            <a:r>
              <a:rPr lang="en-US" b="1" smtClean="0">
                <a:ea typeface="ＭＳ Ｐゴシック"/>
                <a:cs typeface="ＭＳ Ｐゴシック"/>
              </a:rPr>
              <a:t>continuum, applied version of learning progression, teachers can use the scale to design assessments</a:t>
            </a:r>
            <a:r>
              <a:rPr lang="en-US" smtClean="0">
                <a:ea typeface="ＭＳ Ｐゴシック"/>
                <a:cs typeface="ＭＳ Ｐゴシック"/>
              </a:rPr>
              <a:t>.</a:t>
            </a:r>
          </a:p>
          <a:p>
            <a:pPr defTabSz="931863" eaLnBrk="1" hangingPunct="1">
              <a:spcBef>
                <a:spcPct val="0"/>
              </a:spcBef>
            </a:pPr>
            <a:endParaRPr lang="en-US" smtClean="0">
              <a:ea typeface="ＭＳ Ｐゴシック"/>
              <a:cs typeface="ＭＳ Ｐゴシック"/>
            </a:endParaRPr>
          </a:p>
        </p:txBody>
      </p:sp>
      <p:sp>
        <p:nvSpPr>
          <p:cNvPr id="267267"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p>
        </p:txBody>
      </p:sp>
      <p:sp>
        <p:nvSpPr>
          <p:cNvPr id="26726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267269"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smtClean="0"/>
          </a:p>
        </p:txBody>
      </p:sp>
      <p:sp>
        <p:nvSpPr>
          <p:cNvPr id="267270"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Slide Image Placeholder 1"/>
          <p:cNvSpPr>
            <a:spLocks noGrp="1" noRot="1" noChangeAspect="1"/>
          </p:cNvSpPr>
          <p:nvPr>
            <p:ph type="sldImg"/>
          </p:nvPr>
        </p:nvSpPr>
        <p:spPr bwMode="auto">
          <a:noFill/>
          <a:ln>
            <a:solidFill>
              <a:srgbClr val="000000"/>
            </a:solidFill>
            <a:miter lim="800000"/>
            <a:headEnd/>
            <a:tailEnd/>
          </a:ln>
        </p:spPr>
      </p:sp>
      <p:sp>
        <p:nvSpPr>
          <p:cNvPr id="2693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(Courtney) Discuss example from last year before teachers had the training. Point out student friendly terms.  MAJOR EMPHASIS: teachers must make the posted scale for young or special needs students understandable--pictures, colors, symbols, etc.</a:t>
            </a:r>
          </a:p>
          <a:p>
            <a:pPr defTabSz="931863" eaLnBrk="1" hangingPunct="1">
              <a:spcBef>
                <a:spcPct val="0"/>
              </a:spcBef>
            </a:pPr>
            <a:endParaRPr lang="en-US" smtClean="0"/>
          </a:p>
        </p:txBody>
      </p:sp>
      <p:sp>
        <p:nvSpPr>
          <p:cNvPr id="269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EB5B71-0FBC-4513-8823-856C76F20AC3}" type="slidenum">
              <a:rPr lang="en-US"/>
              <a:pPr fontAlgn="base">
                <a:spcBef>
                  <a:spcPct val="0"/>
                </a:spcBef>
                <a:spcAft>
                  <a:spcPct val="0"/>
                </a:spcAft>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Slide Image Placeholder 1"/>
          <p:cNvSpPr>
            <a:spLocks noGrp="1" noRot="1" noChangeAspect="1"/>
          </p:cNvSpPr>
          <p:nvPr>
            <p:ph type="sldImg"/>
          </p:nvPr>
        </p:nvSpPr>
        <p:spPr bwMode="auto">
          <a:noFill/>
          <a:ln>
            <a:solidFill>
              <a:srgbClr val="000000"/>
            </a:solidFill>
            <a:miter lim="800000"/>
            <a:headEnd/>
            <a:tailEnd/>
          </a:ln>
        </p:spPr>
      </p:sp>
      <p:sp>
        <p:nvSpPr>
          <p:cNvPr id="276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 As we begin to identify learning goals, teachers must first unpack the standards or benchmarks. They will effectively “Chunk” the standards into appropriate learning goals and develop scales to create a continuum of the expected learning.  It’s important for teachers to recognize that learning goals represent learning over time and are different from daily lesson objectives.  Scales are written for learning goals, not daily objectives.</a:t>
            </a:r>
          </a:p>
        </p:txBody>
      </p:sp>
      <p:sp>
        <p:nvSpPr>
          <p:cNvPr id="275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DC7405-D818-4D46-9940-5FF80B139B93}" type="slidenum">
              <a:rPr lang="en-US"/>
              <a:pPr fontAlgn="base">
                <a:spcBef>
                  <a:spcPct val="0"/>
                </a:spcBef>
                <a:spcAft>
                  <a:spcPct val="0"/>
                </a:spcAft>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p:cNvSpPr>
          <p:nvPr>
            <p:ph type="sldImg"/>
          </p:nvPr>
        </p:nvSpPr>
        <p:spPr bwMode="auto">
          <a:noFill/>
          <a:ln>
            <a:solidFill>
              <a:srgbClr val="000000"/>
            </a:solidFill>
            <a:miter lim="800000"/>
            <a:headEnd/>
            <a:tailEnd/>
          </a:ln>
        </p:spPr>
      </p:sp>
      <p:sp>
        <p:nvSpPr>
          <p:cNvPr id="27853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(Val)It is important to understand that a </a:t>
            </a:r>
            <a:r>
              <a:rPr lang="en-US" b="1" smtClean="0"/>
              <a:t>LEARNING GOAL </a:t>
            </a:r>
            <a:r>
              <a:rPr lang="en-US" smtClean="0"/>
              <a:t>is overarching, connected to a standard(s)/benchmarks, takes days to weeks to accomplish, and should </a:t>
            </a:r>
            <a:r>
              <a:rPr lang="en-US" b="1" smtClean="0"/>
              <a:t>not</a:t>
            </a:r>
            <a:r>
              <a:rPr lang="en-US" smtClean="0"/>
              <a:t> be changed daily. An </a:t>
            </a:r>
            <a:r>
              <a:rPr lang="en-US" b="1" smtClean="0"/>
              <a:t>OBJECTIVE</a:t>
            </a:r>
            <a:r>
              <a:rPr lang="en-US" smtClean="0"/>
              <a:t> may be change daily and helps the students reach the </a:t>
            </a:r>
            <a:r>
              <a:rPr lang="en-US" b="1" smtClean="0"/>
              <a:t>LEARNING GOAL</a:t>
            </a:r>
            <a:r>
              <a:rPr lang="en-US" smtClean="0"/>
              <a:t>. The </a:t>
            </a:r>
            <a:r>
              <a:rPr lang="en-US" b="1" smtClean="0"/>
              <a:t>LEARNING OBJECTIVE </a:t>
            </a:r>
            <a:r>
              <a:rPr lang="en-US" smtClean="0"/>
              <a:t>may be taught during a class period or two. We have learned that there are three major relationships between GOALS and STANDARDS (Benchmarks) depending on Common Core or NGSS. The center column refers to a one-to-one relationship where the benchmark is the correct level of complexity for the goal. On the left is the relationship where the benchmark is very complex, so several goals may be needed to accomplish the benchmark. The right column refers to multiple benchmarks that may be combined since the benchmarks are related and not too complex and can be addressed in one learning goal.</a:t>
            </a:r>
          </a:p>
          <a:p>
            <a:pPr defTabSz="931863" eaLnBrk="1" hangingPunct="1">
              <a:spcBef>
                <a:spcPct val="0"/>
              </a:spcBef>
            </a:pPr>
            <a:endParaRPr lang="en-US" smtClean="0"/>
          </a:p>
        </p:txBody>
      </p:sp>
      <p:sp>
        <p:nvSpPr>
          <p:cNvPr id="277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5A929A-E04E-49A9-BC06-BB89C307A8A7}" type="slidenum">
              <a:rPr lang="en-US"/>
              <a:pPr fontAlgn="base">
                <a:spcBef>
                  <a:spcPct val="0"/>
                </a:spcBef>
                <a:spcAft>
                  <a:spcPct val="0"/>
                </a:spcAft>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Slide Image Placeholder 1"/>
          <p:cNvSpPr>
            <a:spLocks noGrp="1" noRot="1" noChangeAspect="1"/>
          </p:cNvSpPr>
          <p:nvPr>
            <p:ph type="sldImg"/>
          </p:nvPr>
        </p:nvSpPr>
        <p:spPr bwMode="auto">
          <a:noFill/>
          <a:ln>
            <a:solidFill>
              <a:srgbClr val="000000"/>
            </a:solidFill>
            <a:miter lim="800000"/>
            <a:headEnd/>
            <a:tailEnd/>
          </a:ln>
        </p:spPr>
      </p:sp>
      <p:sp>
        <p:nvSpPr>
          <p:cNvPr id="280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(Kim)A learning goal may be written as a declarative goal or procedural goal. ALL SUBJECTS have both types of goals. The activities, assignments, and homework designed by the teachers helps the students reach the learning goal.</a:t>
            </a:r>
          </a:p>
        </p:txBody>
      </p:sp>
      <p:sp>
        <p:nvSpPr>
          <p:cNvPr id="279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144DFB-650A-4EB1-88B5-39935BE3BE8C}" type="slidenum">
              <a:rPr lang="en-US"/>
              <a:pPr fontAlgn="base">
                <a:spcBef>
                  <a:spcPct val="0"/>
                </a:spcBef>
                <a:spcAft>
                  <a:spcPct val="0"/>
                </a:spcAft>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Slide Image Placeholder 1"/>
          <p:cNvSpPr>
            <a:spLocks noGrp="1" noRot="1" noChangeAspect="1" noTextEdit="1"/>
          </p:cNvSpPr>
          <p:nvPr>
            <p:ph type="sldImg"/>
          </p:nvPr>
        </p:nvSpPr>
        <p:spPr bwMode="auto">
          <a:noFill/>
          <a:ln>
            <a:solidFill>
              <a:srgbClr val="000000"/>
            </a:solidFill>
            <a:miter lim="800000"/>
            <a:headEnd/>
            <a:tailEnd/>
          </a:ln>
        </p:spPr>
      </p:sp>
      <p:sp>
        <p:nvSpPr>
          <p:cNvPr id="282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a:cs typeface="ＭＳ Ｐゴシック"/>
              </a:rPr>
              <a:t>(Kim)Discuss the difference between a goal and activity.  </a:t>
            </a:r>
          </a:p>
        </p:txBody>
      </p:sp>
      <p:sp>
        <p:nvSpPr>
          <p:cNvPr id="28160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ea typeface="ＭＳ Ｐゴシック"/>
              <a:cs typeface="ＭＳ Ｐゴシック"/>
            </a:endParaRPr>
          </a:p>
        </p:txBody>
      </p:sp>
      <p:sp>
        <p:nvSpPr>
          <p:cNvPr id="28160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ea typeface="ＭＳ Ｐゴシック"/>
              <a:cs typeface="ＭＳ Ｐゴシック"/>
            </a:endParaRPr>
          </a:p>
        </p:txBody>
      </p:sp>
      <p:sp>
        <p:nvSpPr>
          <p:cNvPr id="28160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smtClean="0">
              <a:ea typeface="ＭＳ Ｐゴシック"/>
              <a:cs typeface="ＭＳ Ｐゴシック"/>
            </a:endParaRPr>
          </a:p>
        </p:txBody>
      </p:sp>
      <p:sp>
        <p:nvSpPr>
          <p:cNvPr id="28160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Slide Image Placeholder 1"/>
          <p:cNvSpPr>
            <a:spLocks noGrp="1" noRot="1" noChangeAspect="1"/>
          </p:cNvSpPr>
          <p:nvPr>
            <p:ph type="sldImg"/>
          </p:nvPr>
        </p:nvSpPr>
        <p:spPr bwMode="auto">
          <a:noFill/>
          <a:ln>
            <a:solidFill>
              <a:srgbClr val="000000"/>
            </a:solidFill>
            <a:miter lim="800000"/>
            <a:headEnd/>
            <a:tailEnd/>
          </a:ln>
        </p:spPr>
      </p:sp>
      <p:sp>
        <p:nvSpPr>
          <p:cNvPr id="28877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(Courtney) The scale includes five levels (0-4).  Starting with Score 3:  This is the target learning goal.  Stress this is the point on the scale that represents mastery or proficiency of the learning goal.  It includes the complex thinking required by the learning goal. Score 2 represents the simpler, foundation content, including vocabulary and foundational skills and concepts. Scores 0 and 1 should stay the same for every scale.  Score 0 means the student is not experiencing success even with help.  Stress that this is not “who you are” but “WHERE you are.”  It’s okay to start here but we want students to quickly move up from this score.  Score 1 represents partial success with help.  Moving back up to Score 4, this level offers an opportunity for students to extend their learning in a MORE complex way than is required by the learning goal.  It involves MORE COMPLEX learning and could include inferences and novel applications.  </a:t>
            </a:r>
          </a:p>
          <a:p>
            <a:pPr defTabSz="931863" eaLnBrk="1" hangingPunct="1">
              <a:spcBef>
                <a:spcPct val="0"/>
              </a:spcBef>
            </a:pPr>
            <a:endParaRPr lang="en-US" smtClean="0"/>
          </a:p>
        </p:txBody>
      </p:sp>
      <p:sp>
        <p:nvSpPr>
          <p:cNvPr id="2877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C2F1B3-13ED-4E2E-8F22-568A9833D6E1}" type="slidenum">
              <a:rPr lang="en-US"/>
              <a:pPr fontAlgn="base">
                <a:spcBef>
                  <a:spcPct val="0"/>
                </a:spcBef>
                <a:spcAft>
                  <a:spcPct val="0"/>
                </a:spcAft>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Slide Image Placeholder 1"/>
          <p:cNvSpPr>
            <a:spLocks noGrp="1" noRot="1" noChangeAspect="1"/>
          </p:cNvSpPr>
          <p:nvPr>
            <p:ph type="sldImg"/>
          </p:nvPr>
        </p:nvSpPr>
        <p:spPr bwMode="auto">
          <a:noFill/>
          <a:ln>
            <a:solidFill>
              <a:srgbClr val="000000"/>
            </a:solidFill>
            <a:miter lim="800000"/>
            <a:headEnd/>
            <a:tailEnd/>
          </a:ln>
        </p:spPr>
      </p:sp>
      <p:sp>
        <p:nvSpPr>
          <p:cNvPr id="290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(Courtney)</a:t>
            </a:r>
          </a:p>
        </p:txBody>
      </p:sp>
      <p:sp>
        <p:nvSpPr>
          <p:cNvPr id="289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E4791E-257C-4E5E-B8DF-24E51790404D}" type="slidenum">
              <a:rPr lang="en-US"/>
              <a:pPr fontAlgn="base">
                <a:spcBef>
                  <a:spcPct val="0"/>
                </a:spcBef>
                <a:spcAft>
                  <a:spcPct val="0"/>
                </a:spcAft>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Slide Image Placeholder 1"/>
          <p:cNvSpPr>
            <a:spLocks noGrp="1" noRot="1" noChangeAspect="1"/>
          </p:cNvSpPr>
          <p:nvPr>
            <p:ph type="sldImg"/>
          </p:nvPr>
        </p:nvSpPr>
        <p:spPr bwMode="auto">
          <a:noFill/>
          <a:ln>
            <a:solidFill>
              <a:srgbClr val="000000"/>
            </a:solidFill>
            <a:miter lim="800000"/>
            <a:headEnd/>
            <a:tailEnd/>
          </a:ln>
        </p:spPr>
      </p:sp>
      <p:sp>
        <p:nvSpPr>
          <p:cNvPr id="2949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NON_EXAMPLE</a:t>
            </a:r>
            <a:br>
              <a:rPr lang="en-US" smtClean="0"/>
            </a:br>
            <a:r>
              <a:rPr lang="en-US" smtClean="0"/>
              <a:t>This is simply a preliminary checklist that communicates point values for categories.  However, this checklist does not provide the student with information on how to improve.  If a student receives 10 points for creativity, they don’t know if that is meeting expectations, or if they received 2/3’s of the available points….essentially a “D” for creativity.</a:t>
            </a:r>
          </a:p>
          <a:p>
            <a:pPr defTabSz="931863" eaLnBrk="1" hangingPunct="1">
              <a:spcBef>
                <a:spcPct val="0"/>
              </a:spcBef>
            </a:pPr>
            <a:endParaRPr lang="en-US" smtClean="0"/>
          </a:p>
        </p:txBody>
      </p:sp>
      <p:sp>
        <p:nvSpPr>
          <p:cNvPr id="293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D63426-016A-4507-B67A-278CC4C3DBB2}" type="slidenum">
              <a:rPr lang="en-US"/>
              <a:pPr fontAlgn="base">
                <a:spcBef>
                  <a:spcPct val="0"/>
                </a:spcBef>
                <a:spcAft>
                  <a:spcPct val="0"/>
                </a:spcAft>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ALL) Give a brief description of your present teaching assignment and  state that you are here to learn together as a community of learners. Explain that this professional development opportunity is to support teacher’s in growing in our expertise to providing </a:t>
            </a:r>
            <a:r>
              <a:rPr lang="en-US" u="sng" smtClean="0"/>
              <a:t>quality</a:t>
            </a:r>
            <a:r>
              <a:rPr lang="en-US" smtClean="0"/>
              <a:t> instruction to our students in order to increase student achievement. The intent of the session is </a:t>
            </a:r>
            <a:r>
              <a:rPr lang="en-US" b="1" smtClean="0"/>
              <a:t>not</a:t>
            </a:r>
            <a:r>
              <a:rPr lang="en-US" smtClean="0"/>
              <a:t> designed to explain the evaluation system, but support effective teaching which is integrated in the assessment process. We are preparing our 21st century learners for career and college readiness---to be problem solvers and work collaboratively in the workplace. Please make certain that you sign in and complete a learning log if you would like PD points.</a:t>
            </a:r>
          </a:p>
          <a:p>
            <a:pPr eaLnBrk="1" hangingPunct="1">
              <a:spcBef>
                <a:spcPct val="0"/>
              </a:spcBef>
            </a:pPr>
            <a:endParaRPr lang="en-US"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E4F3CA-54C7-452E-B21D-2F3E79037FB0}"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Slide Image Placeholder 1"/>
          <p:cNvSpPr>
            <a:spLocks noGrp="1" noRot="1" noChangeAspect="1"/>
          </p:cNvSpPr>
          <p:nvPr>
            <p:ph type="sldImg"/>
          </p:nvPr>
        </p:nvSpPr>
        <p:spPr bwMode="auto">
          <a:noFill/>
          <a:ln>
            <a:solidFill>
              <a:srgbClr val="000000"/>
            </a:solidFill>
            <a:miter lim="800000"/>
            <a:headEnd/>
            <a:tailEnd/>
          </a:ln>
        </p:spPr>
      </p:sp>
      <p:sp>
        <p:nvSpPr>
          <p:cNvPr id="292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(Kim) From MarzanoResearch.com</a:t>
            </a:r>
          </a:p>
          <a:p>
            <a:pPr eaLnBrk="1" hangingPunct="1">
              <a:spcBef>
                <a:spcPct val="0"/>
              </a:spcBef>
            </a:pPr>
            <a:endParaRPr lang="en-US" smtClean="0"/>
          </a:p>
          <a:p>
            <a:pPr eaLnBrk="1" hangingPunct="1">
              <a:spcBef>
                <a:spcPct val="0"/>
              </a:spcBef>
            </a:pPr>
            <a:r>
              <a:rPr lang="en-US" smtClean="0"/>
              <a:t>In Seminole County, we will differentiate a scale from a rubric.  A rubric is used to provide feedback to students on their performance of a graded item, (i.e.  Essay, project, performance task, etc.)</a:t>
            </a:r>
          </a:p>
          <a:p>
            <a:pPr eaLnBrk="1" hangingPunct="1">
              <a:spcBef>
                <a:spcPct val="0"/>
              </a:spcBef>
            </a:pPr>
            <a:endParaRPr lang="en-US" smtClean="0"/>
          </a:p>
          <a:p>
            <a:pPr eaLnBrk="1" hangingPunct="1">
              <a:spcBef>
                <a:spcPct val="0"/>
              </a:spcBef>
            </a:pPr>
            <a:r>
              <a:rPr lang="en-US" smtClean="0"/>
              <a:t>A scale is used to represent the learning continuum of the learning goal, used to provide formative feedback regarding learning.</a:t>
            </a:r>
          </a:p>
          <a:p>
            <a:pPr eaLnBrk="1" hangingPunct="1">
              <a:spcBef>
                <a:spcPct val="0"/>
              </a:spcBef>
            </a:pPr>
            <a:endParaRPr lang="en-US" smtClean="0"/>
          </a:p>
        </p:txBody>
      </p:sp>
      <p:sp>
        <p:nvSpPr>
          <p:cNvPr id="291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DE62C2-22D8-44A1-9222-F0BD5478B051}" type="slidenum">
              <a:rPr lang="en-US"/>
              <a:pPr fontAlgn="base">
                <a:spcBef>
                  <a:spcPct val="0"/>
                </a:spcBef>
                <a:spcAft>
                  <a:spcPct val="0"/>
                </a:spcAft>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Slide Image Placeholder 1"/>
          <p:cNvSpPr>
            <a:spLocks noGrp="1" noRot="1" noChangeAspect="1"/>
          </p:cNvSpPr>
          <p:nvPr>
            <p:ph type="sldImg"/>
          </p:nvPr>
        </p:nvSpPr>
        <p:spPr bwMode="auto">
          <a:noFill/>
          <a:ln>
            <a:solidFill>
              <a:srgbClr val="000000"/>
            </a:solidFill>
            <a:miter lim="800000"/>
            <a:headEnd/>
            <a:tailEnd/>
          </a:ln>
        </p:spPr>
      </p:sp>
      <p:sp>
        <p:nvSpPr>
          <p:cNvPr id="296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(Kim)This is an example of a completed scale.  We will show you how to build this scale piece by piece.</a:t>
            </a:r>
          </a:p>
          <a:p>
            <a:pPr defTabSz="931863" eaLnBrk="1" hangingPunct="1">
              <a:spcBef>
                <a:spcPct val="0"/>
              </a:spcBef>
            </a:pPr>
            <a:endParaRPr lang="en-US" smtClean="0"/>
          </a:p>
        </p:txBody>
      </p:sp>
      <p:sp>
        <p:nvSpPr>
          <p:cNvPr id="2959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2348EA-6C8C-459E-B646-BB9B66349AB1}" type="slidenum">
              <a:rPr lang="en-US"/>
              <a:pPr fontAlgn="base">
                <a:spcBef>
                  <a:spcPct val="0"/>
                </a:spcBef>
                <a:spcAft>
                  <a:spcPct val="0"/>
                </a:spcAft>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Slide Image Placeholder 1"/>
          <p:cNvSpPr>
            <a:spLocks noGrp="1" noRot="1" noChangeAspect="1"/>
          </p:cNvSpPr>
          <p:nvPr>
            <p:ph type="sldImg"/>
          </p:nvPr>
        </p:nvSpPr>
        <p:spPr bwMode="auto">
          <a:noFill/>
          <a:ln>
            <a:solidFill>
              <a:srgbClr val="000000"/>
            </a:solidFill>
            <a:miter lim="800000"/>
            <a:headEnd/>
            <a:tailEnd/>
          </a:ln>
        </p:spPr>
      </p:sp>
      <p:sp>
        <p:nvSpPr>
          <p:cNvPr id="2990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 This is a multiple part slide.</a:t>
            </a:r>
          </a:p>
          <a:p>
            <a:pPr eaLnBrk="1" hangingPunct="1">
              <a:spcBef>
                <a:spcPct val="0"/>
              </a:spcBef>
            </a:pPr>
            <a:endParaRPr lang="en-US" smtClean="0"/>
          </a:p>
          <a:p>
            <a:pPr eaLnBrk="1" hangingPunct="1">
              <a:spcBef>
                <a:spcPct val="0"/>
              </a:spcBef>
            </a:pPr>
            <a:r>
              <a:rPr lang="en-US" smtClean="0"/>
              <a:t>Originally blank, the learning goal is moved to Score 3.0.  Then Scores 2.0 and 4.0 are filled in.  This is a simplified version of the scale.  The full scale will include specificity for each level.</a:t>
            </a:r>
          </a:p>
          <a:p>
            <a:pPr eaLnBrk="1" hangingPunct="1">
              <a:spcBef>
                <a:spcPct val="0"/>
              </a:spcBef>
            </a:pPr>
            <a:endParaRPr lang="en-US" smtClean="0"/>
          </a:p>
        </p:txBody>
      </p:sp>
      <p:sp>
        <p:nvSpPr>
          <p:cNvPr id="297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762AB4-E06B-4F54-84B2-C99EAD7CB443}" type="slidenum">
              <a:rPr lang="en-US"/>
              <a:pPr fontAlgn="base">
                <a:spcBef>
                  <a:spcPct val="0"/>
                </a:spcBef>
                <a:spcAft>
                  <a:spcPct val="0"/>
                </a:spcAft>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Slide Image Placeholder 1"/>
          <p:cNvSpPr>
            <a:spLocks noGrp="1" noRot="1" noChangeAspect="1"/>
          </p:cNvSpPr>
          <p:nvPr>
            <p:ph type="sldImg"/>
          </p:nvPr>
        </p:nvSpPr>
        <p:spPr bwMode="auto">
          <a:noFill/>
          <a:ln>
            <a:solidFill>
              <a:srgbClr val="000000"/>
            </a:solidFill>
            <a:miter lim="800000"/>
            <a:headEnd/>
            <a:tailEnd/>
          </a:ln>
        </p:spPr>
      </p:sp>
      <p:sp>
        <p:nvSpPr>
          <p:cNvPr id="301058"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(Val)Request participants to meet with a specified Dance Partner.  They will use their Exercise 3.1 handout.  Request partners collaboratively complete this handout by writing a simpler and a more complex goal for each of the provided learning goals.</a:t>
            </a:r>
          </a:p>
          <a:p>
            <a:pPr defTabSz="931863" eaLnBrk="1" hangingPunct="1">
              <a:spcBef>
                <a:spcPct val="0"/>
              </a:spcBef>
            </a:pPr>
            <a:endParaRPr lang="en-US" smtClean="0"/>
          </a:p>
        </p:txBody>
      </p:sp>
      <p:sp>
        <p:nvSpPr>
          <p:cNvPr id="300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1EF92A-66AA-4E15-B8C4-2BEA721123ED}" type="slidenum">
              <a:rPr lang="en-US"/>
              <a:pPr fontAlgn="base">
                <a:spcBef>
                  <a:spcPct val="0"/>
                </a:spcBef>
                <a:spcAft>
                  <a:spcPct val="0"/>
                </a:spcAft>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5" name="Slide Image Placeholder 1"/>
          <p:cNvSpPr>
            <a:spLocks noGrp="1" noRot="1" noChangeAspect="1"/>
          </p:cNvSpPr>
          <p:nvPr>
            <p:ph type="sldImg"/>
          </p:nvPr>
        </p:nvSpPr>
        <p:spPr bwMode="auto">
          <a:noFill/>
          <a:ln>
            <a:solidFill>
              <a:srgbClr val="000000"/>
            </a:solidFill>
            <a:miter lim="800000"/>
            <a:headEnd/>
            <a:tailEnd/>
          </a:ln>
        </p:spPr>
      </p:sp>
      <p:sp>
        <p:nvSpPr>
          <p:cNvPr id="30310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(Val) Using the Scale template (MS Word document), facilitate the whole group in completing a scale for one of the learning goals on Exercise 3.1.  Remind participants that it is not necessary to have a perfect scale at this point.  We want them to recognize that teachers should be working on scales collaboratively in the PLCs and that they only have to complete Scores 2.0, 3.0, and 4.0.  All other scores and half points are standardized. Point out the three red arrows.</a:t>
            </a:r>
          </a:p>
          <a:p>
            <a:pPr defTabSz="931863" eaLnBrk="1" hangingPunct="1">
              <a:spcBef>
                <a:spcPct val="0"/>
              </a:spcBef>
            </a:pPr>
            <a:endParaRPr lang="en-US" smtClean="0"/>
          </a:p>
        </p:txBody>
      </p:sp>
      <p:sp>
        <p:nvSpPr>
          <p:cNvPr id="3020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7FDEAF-A05B-4304-9620-EFCF73DD6AD6}" type="slidenum">
              <a:rPr lang="en-US"/>
              <a:pPr fontAlgn="base">
                <a:spcBef>
                  <a:spcPct val="0"/>
                </a:spcBef>
                <a:spcAft>
                  <a:spcPct val="0"/>
                </a:spcAft>
                <a:defRPr/>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p:cNvSpPr>
          <p:nvPr>
            <p:ph type="sldImg"/>
          </p:nvPr>
        </p:nvSpPr>
        <p:spPr bwMode="auto">
          <a:noFill/>
          <a:ln>
            <a:solidFill>
              <a:srgbClr val="000000"/>
            </a:solidFill>
            <a:miter lim="800000"/>
            <a:headEnd/>
            <a:tailEnd/>
          </a:ln>
        </p:spPr>
      </p:sp>
      <p:sp>
        <p:nvSpPr>
          <p:cNvPr id="30925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(Courtney)This slide provides specific directions for “Completing a Scale.”  Ask participants to refer to this scale as we build the following scale example.</a:t>
            </a:r>
          </a:p>
          <a:p>
            <a:pPr defTabSz="931863" eaLnBrk="1" hangingPunct="1">
              <a:spcBef>
                <a:spcPct val="0"/>
              </a:spcBef>
            </a:pPr>
            <a:endParaRPr lang="en-US" smtClean="0"/>
          </a:p>
        </p:txBody>
      </p:sp>
      <p:sp>
        <p:nvSpPr>
          <p:cNvPr id="308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0F6237-8153-421D-BE3C-F2F1CF6F1DDD}" type="slidenum">
              <a:rPr lang="en-US"/>
              <a:pPr fontAlgn="base">
                <a:spcBef>
                  <a:spcPct val="0"/>
                </a:spcBef>
                <a:spcAft>
                  <a:spcPct val="0"/>
                </a:spcAft>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7" name="Slide Image Placeholder 1"/>
          <p:cNvSpPr>
            <a:spLocks noGrp="1" noRot="1" noChangeAspect="1"/>
          </p:cNvSpPr>
          <p:nvPr>
            <p:ph type="sldImg"/>
          </p:nvPr>
        </p:nvSpPr>
        <p:spPr bwMode="auto">
          <a:noFill/>
          <a:ln>
            <a:solidFill>
              <a:srgbClr val="000000"/>
            </a:solidFill>
            <a:miter lim="800000"/>
            <a:headEnd/>
            <a:tailEnd/>
          </a:ln>
        </p:spPr>
      </p:sp>
      <p:sp>
        <p:nvSpPr>
          <p:cNvPr id="311298"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Blank Template</a:t>
            </a:r>
          </a:p>
          <a:p>
            <a:pPr defTabSz="931863" eaLnBrk="1" hangingPunct="1">
              <a:spcBef>
                <a:spcPct val="0"/>
              </a:spcBef>
            </a:pPr>
            <a:endParaRPr lang="en-US" smtClean="0"/>
          </a:p>
        </p:txBody>
      </p:sp>
      <p:sp>
        <p:nvSpPr>
          <p:cNvPr id="310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253B96-7491-4DB6-8381-87EEB3D7514D}" type="slidenum">
              <a:rPr lang="en-US"/>
              <a:pPr fontAlgn="base">
                <a:spcBef>
                  <a:spcPct val="0"/>
                </a:spcBef>
                <a:spcAft>
                  <a:spcPct val="0"/>
                </a:spcAft>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Slide Image Placeholder 1"/>
          <p:cNvSpPr>
            <a:spLocks noGrp="1" noRot="1" noChangeAspect="1"/>
          </p:cNvSpPr>
          <p:nvPr>
            <p:ph type="sldImg"/>
          </p:nvPr>
        </p:nvSpPr>
        <p:spPr bwMode="auto">
          <a:noFill/>
          <a:ln>
            <a:solidFill>
              <a:srgbClr val="000000"/>
            </a:solidFill>
            <a:miter lim="800000"/>
            <a:headEnd/>
            <a:tailEnd/>
          </a:ln>
        </p:spPr>
      </p:sp>
      <p:sp>
        <p:nvSpPr>
          <p:cNvPr id="314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Place the learning goal at Score 3.0.</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6D84A023-C432-409B-9B8F-8CD429ECCF15}"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Slide Image Placeholder 1"/>
          <p:cNvSpPr>
            <a:spLocks noGrp="1" noRot="1" noChangeAspect="1"/>
          </p:cNvSpPr>
          <p:nvPr>
            <p:ph type="sldImg"/>
          </p:nvPr>
        </p:nvSpPr>
        <p:spPr bwMode="auto">
          <a:noFill/>
          <a:ln>
            <a:solidFill>
              <a:srgbClr val="000000"/>
            </a:solidFill>
            <a:miter lim="800000"/>
            <a:headEnd/>
            <a:tailEnd/>
          </a:ln>
        </p:spPr>
      </p:sp>
      <p:sp>
        <p:nvSpPr>
          <p:cNvPr id="31744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1F164C72-8C5F-408F-B038-B976903FD85B}" type="slidenum">
              <a:rPr lang="en-US" smtClean="0"/>
              <a:pPr>
                <a:defRPr/>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Slide Image Placeholder 1"/>
          <p:cNvSpPr>
            <a:spLocks noGrp="1" noRot="1" noChangeAspect="1"/>
          </p:cNvSpPr>
          <p:nvPr>
            <p:ph type="sldImg"/>
          </p:nvPr>
        </p:nvSpPr>
        <p:spPr bwMode="auto">
          <a:noFill/>
          <a:ln>
            <a:solidFill>
              <a:srgbClr val="000000"/>
            </a:solidFill>
            <a:miter lim="800000"/>
            <a:headEnd/>
            <a:tailEnd/>
          </a:ln>
        </p:spPr>
      </p:sp>
      <p:sp>
        <p:nvSpPr>
          <p:cNvPr id="32051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A0F791AE-0698-4FF1-B0FB-9CC0911C6B75}" type="slidenum">
              <a:rPr lang="en-US" smtClean="0"/>
              <a:pPr>
                <a:defRPr/>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Courtney) Please turn off electronics.  We understand the need to take an urgent message. Please step outside the room if you must take a call. </a:t>
            </a:r>
          </a:p>
          <a:p>
            <a:pPr eaLnBrk="1" hangingPunct="1">
              <a:spcBef>
                <a:spcPct val="0"/>
              </a:spcBef>
            </a:pPr>
            <a:r>
              <a:rPr lang="en-US" smtClean="0"/>
              <a:t>As adult learners, we have many of the same needs as student learners. In order to respect all learning styles, please refrain from discussions during the presentation. There  will be opportunities to work in collaborative groups during today’s session. If you have questions during the session, we have a </a:t>
            </a:r>
            <a:r>
              <a:rPr lang="en-US" b="1" smtClean="0"/>
              <a:t>parking lot </a:t>
            </a:r>
            <a:r>
              <a:rPr lang="en-US" smtClean="0"/>
              <a:t>where you can post your questions and we will answer them during the session, break, or after the session if you have individual questions. POST chart paper: PARKING LOT in room.</a:t>
            </a:r>
          </a:p>
          <a:p>
            <a:pPr eaLnBrk="1" hangingPunct="1">
              <a:spcBef>
                <a:spcPct val="0"/>
              </a:spcBef>
            </a:pPr>
            <a:endParaRPr lang="en-US"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1E0508-6FED-4E5F-B82F-0B39E5C8C5E1}" type="slidenum">
              <a:rPr lang="en-US"/>
              <a:pPr fontAlgn="base">
                <a:spcBef>
                  <a:spcPct val="0"/>
                </a:spcBef>
                <a:spcAft>
                  <a:spcPct val="0"/>
                </a:spcAft>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Slide Image Placeholder 1"/>
          <p:cNvSpPr>
            <a:spLocks noGrp="1" noRot="1" noChangeAspect="1"/>
          </p:cNvSpPr>
          <p:nvPr>
            <p:ph type="sldImg"/>
          </p:nvPr>
        </p:nvSpPr>
        <p:spPr bwMode="auto">
          <a:noFill/>
          <a:ln>
            <a:solidFill>
              <a:srgbClr val="000000"/>
            </a:solidFill>
            <a:miter lim="800000"/>
            <a:headEnd/>
            <a:tailEnd/>
          </a:ln>
        </p:spPr>
      </p:sp>
      <p:sp>
        <p:nvSpPr>
          <p:cNvPr id="32358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r>
              <a:rPr lang="en-US" smtClean="0"/>
              <a:t>Add specificity with key points that identify the complex thinking students must master to become proficient in the learning goal.  Remind participants that this is NOT a menu of options.  Student must be proficient in all of the content included in Scores 2.0 and 3.0.</a:t>
            </a:r>
          </a:p>
          <a:p>
            <a:pPr defTabSz="931863" eaLnBrk="1" hangingPunct="1"/>
            <a:endParaRPr lang="en-US" smtClean="0"/>
          </a:p>
        </p:txBody>
      </p:sp>
      <p:sp>
        <p:nvSpPr>
          <p:cNvPr id="4" name="Slide Number Placeholder 3"/>
          <p:cNvSpPr>
            <a:spLocks noGrp="1"/>
          </p:cNvSpPr>
          <p:nvPr>
            <p:ph type="sldNum" sz="quarter" idx="5"/>
          </p:nvPr>
        </p:nvSpPr>
        <p:spPr/>
        <p:txBody>
          <a:bodyPr/>
          <a:lstStyle/>
          <a:p>
            <a:pPr>
              <a:defRPr/>
            </a:pPr>
            <a:fld id="{4EE61ECD-DF58-4D99-BE26-1CD86D5BED67}" type="slidenum">
              <a:rPr lang="en-US" smtClean="0"/>
              <a:pPr>
                <a:defRPr/>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Slide Image Placeholder 1"/>
          <p:cNvSpPr>
            <a:spLocks noGrp="1" noRot="1" noChangeAspect="1"/>
          </p:cNvSpPr>
          <p:nvPr>
            <p:ph type="sldImg"/>
          </p:nvPr>
        </p:nvSpPr>
        <p:spPr bwMode="auto">
          <a:noFill/>
          <a:ln>
            <a:solidFill>
              <a:srgbClr val="000000"/>
            </a:solidFill>
            <a:miter lim="800000"/>
            <a:headEnd/>
            <a:tailEnd/>
          </a:ln>
        </p:spPr>
      </p:sp>
      <p:sp>
        <p:nvSpPr>
          <p:cNvPr id="32563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dirty="0" smtClean="0"/>
              <a:t>(Kim) Facilitate participants in writing a scale. </a:t>
            </a:r>
            <a:r>
              <a:rPr lang="en-US" dirty="0" smtClean="0"/>
              <a:t>Pre-service</a:t>
            </a:r>
            <a:r>
              <a:rPr lang="en-US" baseline="0" dirty="0" smtClean="0"/>
              <a:t> teachers will have copies of standards for various levels. </a:t>
            </a:r>
            <a:r>
              <a:rPr lang="en-US" dirty="0" smtClean="0"/>
              <a:t>Request </a:t>
            </a:r>
            <a:r>
              <a:rPr lang="en-US" dirty="0" smtClean="0"/>
              <a:t>that they use handouts to select a learning goal and to write a scale.</a:t>
            </a:r>
          </a:p>
          <a:p>
            <a:pPr defTabSz="931863" eaLnBrk="1" hangingPunct="1">
              <a:spcBef>
                <a:spcPct val="0"/>
              </a:spcBef>
            </a:pPr>
            <a:endParaRPr lang="en-US" dirty="0" smtClean="0"/>
          </a:p>
          <a:p>
            <a:pPr defTabSz="931863" eaLnBrk="1" hangingPunct="1">
              <a:spcBef>
                <a:spcPct val="0"/>
              </a:spcBef>
            </a:pPr>
            <a:r>
              <a:rPr lang="en-US" dirty="0" smtClean="0"/>
              <a:t>Review the three levels that require the teachers to complete.</a:t>
            </a:r>
          </a:p>
          <a:p>
            <a:pPr defTabSz="931863" eaLnBrk="1" hangingPunct="1">
              <a:spcBef>
                <a:spcPct val="0"/>
              </a:spcBef>
            </a:pPr>
            <a:endParaRPr lang="en-US" dirty="0" smtClean="0"/>
          </a:p>
        </p:txBody>
      </p:sp>
      <p:sp>
        <p:nvSpPr>
          <p:cNvPr id="313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5CCA51-7A38-49FC-A443-E2DEFDB8361D}" type="slidenum">
              <a:rPr lang="en-US"/>
              <a:pPr fontAlgn="base">
                <a:spcBef>
                  <a:spcPct val="0"/>
                </a:spcBef>
                <a:spcAft>
                  <a:spcPct val="0"/>
                </a:spcAft>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29" name="Slide Image Placeholder 1"/>
          <p:cNvSpPr>
            <a:spLocks noGrp="1" noRot="1" noChangeAspect="1"/>
          </p:cNvSpPr>
          <p:nvPr>
            <p:ph type="sldImg"/>
          </p:nvPr>
        </p:nvSpPr>
        <p:spPr bwMode="auto">
          <a:noFill/>
          <a:ln>
            <a:solidFill>
              <a:srgbClr val="000000"/>
            </a:solidFill>
            <a:miter lim="800000"/>
            <a:headEnd/>
            <a:tailEnd/>
          </a:ln>
        </p:spPr>
      </p:sp>
      <p:sp>
        <p:nvSpPr>
          <p:cNvPr id="329730"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(Val)Group teachers by content/grade level.  Request that they use handouts to select a learning goal and to write a scale.</a:t>
            </a:r>
          </a:p>
          <a:p>
            <a:pPr defTabSz="931863" eaLnBrk="1" hangingPunct="1">
              <a:spcBef>
                <a:spcPct val="0"/>
              </a:spcBef>
            </a:pPr>
            <a:endParaRPr lang="en-US" smtClean="0"/>
          </a:p>
        </p:txBody>
      </p:sp>
      <p:sp>
        <p:nvSpPr>
          <p:cNvPr id="3164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7A8F0B-21F0-4D48-B9D6-996173720828}" type="slidenum">
              <a:rPr lang="en-US"/>
              <a:pPr fontAlgn="base">
                <a:spcBef>
                  <a:spcPct val="0"/>
                </a:spcBef>
                <a:spcAft>
                  <a:spcPct val="0"/>
                </a:spcAft>
                <a:defRPr/>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lide Image Placeholder 1"/>
          <p:cNvSpPr>
            <a:spLocks noGrp="1" noRot="1" noChangeAspect="1"/>
          </p:cNvSpPr>
          <p:nvPr>
            <p:ph type="sldImg"/>
          </p:nvPr>
        </p:nvSpPr>
        <p:spPr bwMode="auto">
          <a:noFill/>
          <a:ln>
            <a:solidFill>
              <a:srgbClr val="000000"/>
            </a:solidFill>
            <a:miter lim="800000"/>
            <a:headEnd/>
            <a:tailEnd/>
          </a:ln>
        </p:spPr>
      </p:sp>
      <p:sp>
        <p:nvSpPr>
          <p:cNvPr id="332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(Kim)Ask participants to refer to their PD Scale to assess their learning</a:t>
            </a:r>
            <a:r>
              <a:rPr lang="en-US" dirty="0" smtClean="0"/>
              <a:t>. Use Poll everywhere</a:t>
            </a:r>
            <a:r>
              <a:rPr lang="en-US" baseline="0" dirty="0" smtClean="0"/>
              <a:t> to access learning. </a:t>
            </a:r>
            <a:endParaRPr lang="en-US" dirty="0" smtClean="0"/>
          </a:p>
        </p:txBody>
      </p:sp>
      <p:sp>
        <p:nvSpPr>
          <p:cNvPr id="3194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F2592E-7EAE-42C2-98C1-31FB8C85AE1C}" type="slidenum">
              <a:rPr lang="en-US"/>
              <a:pPr fontAlgn="base">
                <a:spcBef>
                  <a:spcPct val="0"/>
                </a:spcBef>
                <a:spcAft>
                  <a:spcPct val="0"/>
                </a:spcAft>
                <a:defRPr/>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 Courtney) Record what you know and what you would like to learn about scales. Throughout the session, record what you have learned during the course of the activity.</a:t>
            </a:r>
          </a:p>
          <a:p>
            <a:pPr defTabSz="931863" eaLnBrk="1" hangingPunct="1">
              <a:spcBef>
                <a:spcPct val="0"/>
              </a:spcBef>
            </a:pPr>
            <a:endParaRPr lang="en-US"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4D5D15-A5BC-4B43-9A85-05E0BA428EC3}" type="slidenum">
              <a:rPr lang="en-US"/>
              <a:pPr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Slide Image Placeholder 1"/>
          <p:cNvSpPr>
            <a:spLocks noGrp="1" noRot="1" noChangeAspect="1"/>
          </p:cNvSpPr>
          <p:nvPr>
            <p:ph type="sldImg"/>
          </p:nvPr>
        </p:nvSpPr>
        <p:spPr bwMode="auto">
          <a:noFill/>
          <a:ln>
            <a:solidFill>
              <a:srgbClr val="000000"/>
            </a:solidFill>
            <a:miter lim="800000"/>
            <a:headEnd/>
            <a:tailEnd/>
          </a:ln>
        </p:spPr>
      </p:sp>
      <p:sp>
        <p:nvSpPr>
          <p:cNvPr id="272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(Val)These are the indicators that can be assessed on the Learning Map this year. A teacher is not required to demonstrate all highlighted indicators in Domain 1 during a formal assessment. </a:t>
            </a:r>
          </a:p>
          <a:p>
            <a:pPr eaLnBrk="1" hangingPunct="1">
              <a:spcBef>
                <a:spcPct val="0"/>
              </a:spcBef>
            </a:pPr>
            <a:r>
              <a:rPr lang="en-US" smtClean="0"/>
              <a:t>At least 16 indicators will be assessed with GOALS and SCALES being mandatory.</a:t>
            </a:r>
          </a:p>
          <a:p>
            <a:pPr eaLnBrk="1" hangingPunct="1">
              <a:spcBef>
                <a:spcPct val="0"/>
              </a:spcBef>
            </a:pPr>
            <a:endParaRPr lang="en-US" smtClean="0"/>
          </a:p>
        </p:txBody>
      </p:sp>
      <p:sp>
        <p:nvSpPr>
          <p:cNvPr id="271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C9517C-620B-4EA3-A5B5-9ED8B395B5CA}" type="slidenum">
              <a:rPr lang="en-US"/>
              <a:pPr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Slide Image Placeholder 1"/>
          <p:cNvSpPr>
            <a:spLocks noGrp="1" noRot="1" noChangeAspect="1"/>
          </p:cNvSpPr>
          <p:nvPr>
            <p:ph type="sldImg"/>
          </p:nvPr>
        </p:nvSpPr>
        <p:spPr bwMode="auto">
          <a:noFill/>
          <a:ln>
            <a:solidFill>
              <a:srgbClr val="000000"/>
            </a:solidFill>
            <a:miter lim="800000"/>
            <a:headEnd/>
            <a:tailEnd/>
          </a:ln>
        </p:spPr>
      </p:sp>
      <p:sp>
        <p:nvSpPr>
          <p:cNvPr id="274434"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 Val) Domains 2-4 are indictors that support Domain 1.</a:t>
            </a:r>
          </a:p>
          <a:p>
            <a:pPr defTabSz="931863" eaLnBrk="1" hangingPunct="1">
              <a:spcBef>
                <a:spcPct val="0"/>
              </a:spcBef>
            </a:pPr>
            <a:endParaRPr lang="en-US" smtClean="0"/>
          </a:p>
        </p:txBody>
      </p:sp>
      <p:sp>
        <p:nvSpPr>
          <p:cNvPr id="273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5BCE6B-A615-42FE-B01D-571E4B02BD2F}" type="slidenum">
              <a:rPr lang="en-US"/>
              <a:pPr fontAlgn="base">
                <a:spcBef>
                  <a:spcPct val="0"/>
                </a:spcBef>
                <a:spcAft>
                  <a:spcPct val="0"/>
                </a:spcAft>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 Show</a:t>
            </a:r>
            <a:r>
              <a:rPr lang="en-US" baseline="0" dirty="0" smtClean="0"/>
              <a:t> the </a:t>
            </a:r>
            <a:r>
              <a:rPr lang="en-US" baseline="0" dirty="0" err="1" smtClean="0"/>
              <a:t>marzano</a:t>
            </a:r>
            <a:r>
              <a:rPr lang="en-US" baseline="0" dirty="0" smtClean="0"/>
              <a:t> site and show where the free resources can be found. </a:t>
            </a:r>
            <a:endParaRPr lang="en-US" dirty="0"/>
          </a:p>
        </p:txBody>
      </p:sp>
      <p:sp>
        <p:nvSpPr>
          <p:cNvPr id="4" name="Slide Number Placeholder 3"/>
          <p:cNvSpPr>
            <a:spLocks noGrp="1"/>
          </p:cNvSpPr>
          <p:nvPr>
            <p:ph type="sldNum" sz="quarter" idx="10"/>
          </p:nvPr>
        </p:nvSpPr>
        <p:spPr/>
        <p:txBody>
          <a:bodyPr/>
          <a:lstStyle/>
          <a:p>
            <a:pPr>
              <a:defRPr/>
            </a:pPr>
            <a:fld id="{2EE565C6-03D5-42D1-97AE-A06F07E8D36D}" type="slidenum">
              <a:rPr lang="en-US" smtClean="0"/>
              <a:pPr>
                <a:defRPr/>
              </a:pPr>
              <a:t>7</a:t>
            </a:fld>
            <a:endParaRPr lang="en-US"/>
          </a:p>
        </p:txBody>
      </p:sp>
    </p:spTree>
    <p:extLst>
      <p:ext uri="{BB962C8B-B14F-4D97-AF65-F5344CB8AC3E}">
        <p14:creationId xmlns:p14="http://schemas.microsoft.com/office/powerpoint/2010/main" val="1457897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7" name="Slide Image Placeholder 1"/>
          <p:cNvSpPr>
            <a:spLocks noGrp="1" noRot="1" noChangeAspect="1"/>
          </p:cNvSpPr>
          <p:nvPr>
            <p:ph type="sldImg"/>
          </p:nvPr>
        </p:nvSpPr>
        <p:spPr bwMode="auto">
          <a:noFill/>
          <a:ln>
            <a:solidFill>
              <a:srgbClr val="000000"/>
            </a:solidFill>
            <a:miter lim="800000"/>
            <a:headEnd/>
            <a:tailEnd/>
          </a:ln>
        </p:spPr>
      </p:sp>
      <p:sp>
        <p:nvSpPr>
          <p:cNvPr id="316418"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 (Kim) We will model the indicators that we are using in our classrooms throughout this PD session. Our goal is for you to be able to develop a scale for tracking student progress toward achieving a learning goal. This will be accomplished over a period of time.</a:t>
            </a:r>
          </a:p>
          <a:p>
            <a:pPr defTabSz="931863" eaLnBrk="1" hangingPunct="1">
              <a:spcBef>
                <a:spcPct val="0"/>
              </a:spcBef>
            </a:pPr>
            <a:endParaRPr lang="en-US" smtClean="0"/>
          </a:p>
        </p:txBody>
      </p:sp>
      <p:sp>
        <p:nvSpPr>
          <p:cNvPr id="2590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2ED57C-2B31-4287-AF0F-F22AD991AE25}" type="slidenum">
              <a:rPr lang="en-US"/>
              <a:pPr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bwMode="auto">
          <a:noFill/>
          <a:ln>
            <a:solidFill>
              <a:srgbClr val="000000"/>
            </a:solidFill>
            <a:miter lim="800000"/>
            <a:headEnd/>
            <a:tailEnd/>
          </a:ln>
        </p:spPr>
      </p:sp>
      <p:sp>
        <p:nvSpPr>
          <p:cNvPr id="261122" name="Notes Placeholder 2"/>
          <p:cNvSpPr>
            <a:spLocks noGrp="1"/>
          </p:cNvSpPr>
          <p:nvPr>
            <p:ph type="body" idx="1"/>
          </p:nvPr>
        </p:nvSpPr>
        <p:spPr bwMode="auto">
          <a:noFill/>
        </p:spPr>
        <p:txBody>
          <a:bodyPr wrap="square" numCol="1" anchor="t" anchorCtr="0" compatLnSpc="1">
            <a:prstTxWarp prst="textNoShape">
              <a:avLst/>
            </a:prstTxWarp>
          </a:bodyPr>
          <a:lstStyle/>
          <a:p>
            <a:pPr defTabSz="931863" eaLnBrk="1" hangingPunct="1">
              <a:spcBef>
                <a:spcPct val="0"/>
              </a:spcBef>
            </a:pPr>
            <a:r>
              <a:rPr lang="en-US" smtClean="0"/>
              <a:t>(Kim) Look at the scales on writing scales. Rate yourself according to the criteria listed, showing by number where you are on the scale continuum regarding writing a scale. Use an electronic poll to have participants record their responses if possible. If time allows have the participant turn to a colleague to share where they are on the continuum by numeral and why.</a:t>
            </a:r>
          </a:p>
          <a:p>
            <a:pPr defTabSz="931863" eaLnBrk="1" hangingPunct="1">
              <a:spcBef>
                <a:spcPct val="0"/>
              </a:spcBef>
            </a:pPr>
            <a:endParaRPr lang="en-US" smtClean="0"/>
          </a:p>
        </p:txBody>
      </p:sp>
      <p:sp>
        <p:nvSpPr>
          <p:cNvPr id="2611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812712-A454-4B76-9631-108528EE476C}" type="slidenum">
              <a:rPr lang="en-US"/>
              <a:pPr fontAlgn="base">
                <a:spcBef>
                  <a:spcPct val="0"/>
                </a:spcBef>
                <a:spcAft>
                  <a:spcPct val="0"/>
                </a:spcAft>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FF7EC80E-6552-4B2D-9BD7-D2015EB0EBC5}" type="datetimeFigureOut">
              <a:rPr lang="en-US"/>
              <a:pPr>
                <a:defRPr/>
              </a:pPr>
              <a:t>3/31/2013</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DA4B92B3-D263-49EB-B121-416297A05A2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A42B9257-12F4-42A0-B16D-2470766FC093}" type="datetimeFigureOut">
              <a:rPr lang="en-US"/>
              <a:pPr>
                <a:defRPr/>
              </a:pPr>
              <a:t>3/31/2013</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93F7453-E760-4FD7-A9AD-1FD46F57F2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93761B-7003-45F6-96A0-4A17C52FD269}" type="datetimeFigureOut">
              <a:rPr lang="en-US"/>
              <a:pPr>
                <a:defRPr/>
              </a:pPr>
              <a:t>3/31/2013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1FD6C3-FFB5-4E3F-A3A0-A8E12F82EB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FB9B189E-84F2-4410-A06E-A9ABFD8949D4}" type="datetimeFigureOut">
              <a:rPr lang="en-US"/>
              <a:pPr>
                <a:defRPr/>
              </a:pPr>
              <a:t>3/31/2013</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2122227-1DB6-4498-85FE-642DDFA1C9D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113B63F3-9E76-497D-8F3A-95783244A242}" type="datetimeFigureOut">
              <a:rPr lang="en-US"/>
              <a:pPr>
                <a:defRPr/>
              </a:pPr>
              <a:t>3/31/2013</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FCBB713-A7A8-4E60-B27D-C58C4AC2CB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19D87A12-E022-4405-853F-27E5F95DDF5A}" type="datetimeFigureOut">
              <a:rPr lang="en-US"/>
              <a:pPr>
                <a:defRPr/>
              </a:pPr>
              <a:t>3/31/2013</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44ABEB2D-A600-4E97-817D-DD27F018D6B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A7C25408-B4CC-45E9-86F5-324F8E419B5B}" type="datetimeFigureOut">
              <a:rPr lang="en-US"/>
              <a:pPr>
                <a:defRPr/>
              </a:pPr>
              <a:t>3/31/2013</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9AA8F6A0-2412-4118-B4E9-CDE74CED568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1B781BF4-7E6A-46BE-BE5D-9EB9132CDB7B}" type="datetimeFigureOut">
              <a:rPr lang="en-US"/>
              <a:pPr>
                <a:defRPr/>
              </a:pPr>
              <a:t>3/31/2013</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73201948-7031-4305-8CFE-A7DDFDC372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BF2DB0ED-AE28-47E0-B6D0-D5942E905CB1}" type="datetimeFigureOut">
              <a:rPr lang="en-US"/>
              <a:pPr>
                <a:defRPr/>
              </a:pPr>
              <a:t>3/31/2013</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67A9BC41-F94E-472B-916E-16FCACF1F2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A9CDFFED-65E5-4E75-BE1B-AA44D7D55CC1}" type="datetimeFigureOut">
              <a:rPr lang="en-US"/>
              <a:pPr>
                <a:defRPr/>
              </a:pPr>
              <a:t>3/31/2013</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1B035630-1781-4FA8-998D-D9EA0BCC02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E4268AC-7C4A-4A89-8225-4FB29126F65D}" type="datetimeFigureOut">
              <a:rPr lang="en-US"/>
              <a:pPr>
                <a:defRPr/>
              </a:pPr>
              <a:t>3/31/2013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736274BA-D131-4C58-AE09-750B2D8D99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AC5F9C69-F4F7-44CD-9B20-E56AD497441D}" type="datetimeFigureOut">
              <a:rPr lang="en-US"/>
              <a:pPr>
                <a:defRPr/>
              </a:pPr>
              <a:t>3/31/2013</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A971F7F4-E8AD-472B-ACE5-BC1D58AF7CBF}"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3" r:id="rId4"/>
    <p:sldLayoutId id="2147483939" r:id="rId5"/>
    <p:sldLayoutId id="2147483934" r:id="rId6"/>
    <p:sldLayoutId id="2147483940" r:id="rId7"/>
    <p:sldLayoutId id="2147483941" r:id="rId8"/>
    <p:sldLayoutId id="2147483942" r:id="rId9"/>
    <p:sldLayoutId id="2147483935" r:id="rId10"/>
    <p:sldLayoutId id="214748394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3.xml"/><Relationship Id="rId7" Type="http://schemas.openxmlformats.org/officeDocument/2006/relationships/diagramColors" Target="../diagrams/colors1.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7.emf"/><Relationship Id="rId4" Type="http://schemas.openxmlformats.org/officeDocument/2006/relationships/diagramData" Target="../diagrams/data1.xml"/><Relationship Id="rId9"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7.emf"/><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5.bin"/></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7.emf"/><Relationship Id="rId4"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7.emf"/><Relationship Id="rId4" Type="http://schemas.openxmlformats.org/officeDocument/2006/relationships/oleObject" Target="../embeddings/oleObject7.bin"/></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http://www.marzanoresearch.com/reproducibles/designing_teaching.aspx" TargetMode="External"/><Relationship Id="rId4" Type="http://schemas.openxmlformats.org/officeDocument/2006/relationships/image" Target="../media/image22.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7.emf"/><Relationship Id="rId4" Type="http://schemas.openxmlformats.org/officeDocument/2006/relationships/oleObject" Target="../embeddings/oleObject8.bin"/></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7.emf"/><Relationship Id="rId5" Type="http://schemas.openxmlformats.org/officeDocument/2006/relationships/oleObject" Target="../embeddings/oleObject9.bin"/><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7.emf"/><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7.emf"/><Relationship Id="rId4" Type="http://schemas.openxmlformats.org/officeDocument/2006/relationships/oleObject" Target="../embeddings/oleObject1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7.emf"/><Relationship Id="rId4" Type="http://schemas.openxmlformats.org/officeDocument/2006/relationships/oleObject" Target="../embeddings/oleObject1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7.emf"/><Relationship Id="rId4" Type="http://schemas.openxmlformats.org/officeDocument/2006/relationships/oleObject" Target="../embeddings/oleObject13.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7.emf"/><Relationship Id="rId4" Type="http://schemas.openxmlformats.org/officeDocument/2006/relationships/oleObject" Target="../embeddings/oleObject14.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havefunteaching.com/worksheets/graphic-organizers/kwl-kwhl/kwl-graphic-organizer-landscape.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arzanoresearch.com/sit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hyperlink" Target="http://www.marzanoresearch.com/site/default.aspx"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7"/>
          <p:cNvSpPr txBox="1">
            <a:spLocks noChangeArrowheads="1"/>
          </p:cNvSpPr>
          <p:nvPr/>
        </p:nvSpPr>
        <p:spPr bwMode="auto">
          <a:xfrm>
            <a:off x="0" y="1219200"/>
            <a:ext cx="9144000" cy="523875"/>
          </a:xfrm>
          <a:prstGeom prst="rect">
            <a:avLst/>
          </a:prstGeom>
          <a:noFill/>
          <a:ln w="9525">
            <a:noFill/>
            <a:miter lim="800000"/>
            <a:headEnd/>
            <a:tailEnd/>
          </a:ln>
        </p:spPr>
        <p:txBody>
          <a:bodyPr>
            <a:spAutoFit/>
          </a:bodyPr>
          <a:lstStyle/>
          <a:p>
            <a:pPr algn="ctr"/>
            <a:r>
              <a:rPr lang="en-US" sz="2800" b="1">
                <a:solidFill>
                  <a:srgbClr val="4E8341"/>
                </a:solidFill>
                <a:latin typeface="Franklin Gothic Book" pitchFamily="34" charset="0"/>
              </a:rPr>
              <a:t>.</a:t>
            </a:r>
          </a:p>
        </p:txBody>
      </p:sp>
      <p:sp>
        <p:nvSpPr>
          <p:cNvPr id="5" name="TextBox 4"/>
          <p:cNvSpPr txBox="1"/>
          <p:nvPr/>
        </p:nvSpPr>
        <p:spPr>
          <a:xfrm>
            <a:off x="457200" y="1513484"/>
            <a:ext cx="8458200" cy="1200329"/>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en-US" sz="3600" b="1" dirty="0">
                <a:ln/>
                <a:solidFill>
                  <a:schemeClr val="accent4">
                    <a:lumMod val="50000"/>
                  </a:schemeClr>
                </a:solidFill>
                <a:latin typeface="+mn-lt"/>
              </a:rPr>
              <a:t>Please </a:t>
            </a:r>
            <a:r>
              <a:rPr lang="en-US" sz="3600" b="1" dirty="0" smtClean="0">
                <a:ln/>
                <a:solidFill>
                  <a:schemeClr val="accent4">
                    <a:lumMod val="50000"/>
                  </a:schemeClr>
                </a:solidFill>
                <a:latin typeface="+mn-lt"/>
              </a:rPr>
              <a:t>complete </a:t>
            </a:r>
            <a:r>
              <a:rPr lang="en-US" sz="3600" b="1" dirty="0">
                <a:ln/>
                <a:solidFill>
                  <a:schemeClr val="accent4">
                    <a:lumMod val="50000"/>
                  </a:schemeClr>
                </a:solidFill>
                <a:latin typeface="+mn-lt"/>
              </a:rPr>
              <a:t>the first two columns in your KWL.</a:t>
            </a:r>
          </a:p>
        </p:txBody>
      </p:sp>
      <p:pic>
        <p:nvPicPr>
          <p:cNvPr id="15365" name="Picture 2"/>
          <p:cNvPicPr>
            <a:picLocks noChangeAspect="1" noChangeArrowheads="1"/>
          </p:cNvPicPr>
          <p:nvPr/>
        </p:nvPicPr>
        <p:blipFill>
          <a:blip r:embed="rId3"/>
          <a:srcRect/>
          <a:stretch>
            <a:fillRect/>
          </a:stretch>
        </p:blipFill>
        <p:spPr bwMode="auto">
          <a:xfrm>
            <a:off x="5105400" y="3290886"/>
            <a:ext cx="3810000" cy="3095625"/>
          </a:xfrm>
          <a:prstGeom prst="rect">
            <a:avLst/>
          </a:prstGeom>
          <a:noFill/>
          <a:ln w="9525">
            <a:noFill/>
            <a:miter lim="800000"/>
            <a:headEnd/>
            <a:tailEnd/>
          </a:ln>
        </p:spPr>
      </p:pic>
      <p:sp>
        <p:nvSpPr>
          <p:cNvPr id="15366" name="TextBox 9"/>
          <p:cNvSpPr txBox="1">
            <a:spLocks noChangeArrowheads="1"/>
          </p:cNvSpPr>
          <p:nvPr/>
        </p:nvSpPr>
        <p:spPr bwMode="auto">
          <a:xfrm>
            <a:off x="685800" y="3429000"/>
            <a:ext cx="2971800" cy="1139825"/>
          </a:xfrm>
          <a:prstGeom prst="rect">
            <a:avLst/>
          </a:prstGeom>
          <a:noFill/>
          <a:ln w="9525">
            <a:noFill/>
            <a:miter lim="800000"/>
            <a:headEnd/>
            <a:tailEnd/>
          </a:ln>
        </p:spPr>
        <p:txBody>
          <a:bodyPr>
            <a:spAutoFit/>
          </a:bodyPr>
          <a:lstStyle/>
          <a:p>
            <a:r>
              <a:rPr lang="en-US" sz="3400" dirty="0">
                <a:latin typeface="Franklin Gothic Book" pitchFamily="34" charset="0"/>
              </a:rPr>
              <a:t>Topic:</a:t>
            </a:r>
          </a:p>
          <a:p>
            <a:r>
              <a:rPr lang="en-US" sz="3400" dirty="0">
                <a:latin typeface="Franklin Gothic Book" pitchFamily="34" charset="0"/>
              </a:rPr>
              <a:t>Writing Scales</a:t>
            </a:r>
          </a:p>
        </p:txBody>
      </p:sp>
      <p:sp>
        <p:nvSpPr>
          <p:cNvPr id="4" name="Title 3"/>
          <p:cNvSpPr>
            <a:spLocks noGrp="1"/>
          </p:cNvSpPr>
          <p:nvPr>
            <p:ph type="title"/>
          </p:nvPr>
        </p:nvSpPr>
        <p:spPr/>
        <p:txBody>
          <a:bodyPr/>
          <a:lstStyle/>
          <a:p>
            <a:r>
              <a:rPr lang="en-US" dirty="0" smtClean="0"/>
              <a:t>Welcome! </a:t>
            </a:r>
            <a:endParaRPr lang="en-US" dirty="0"/>
          </a:p>
        </p:txBody>
      </p:sp>
    </p:spTree>
  </p:cSld>
  <p:clrMapOvr>
    <a:masterClrMapping/>
  </p:clrMapOvr>
  <p:transition spd="med" advTm="7000">
    <p:pull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3200400"/>
            <a:ext cx="6553200" cy="909638"/>
          </a:xfrm>
        </p:spPr>
        <p:txBody>
          <a:bodyPr/>
          <a:lstStyle/>
          <a:p>
            <a:pPr eaLnBrk="1" fontAlgn="auto" hangingPunct="1">
              <a:spcAft>
                <a:spcPts val="0"/>
              </a:spcAft>
              <a:defRPr/>
            </a:pPr>
            <a:r>
              <a:rPr lang="en-US" sz="1400" smtClean="0">
                <a:latin typeface="Arial" charset="0"/>
                <a:ea typeface="ＭＳ Ｐゴシック" pitchFamily="34" charset="-128"/>
                <a:cs typeface="Arial" charset="0"/>
              </a:rPr>
              <a:t/>
            </a:r>
            <a:br>
              <a:rPr lang="en-US" sz="1400" smtClean="0">
                <a:latin typeface="Arial" charset="0"/>
                <a:ea typeface="ＭＳ Ｐゴシック" pitchFamily="34" charset="-128"/>
                <a:cs typeface="Arial" charset="0"/>
              </a:rPr>
            </a:br>
            <a:endParaRPr lang="en-US" sz="1400" smtClean="0">
              <a:latin typeface="Arial" charset="0"/>
              <a:ea typeface="ＭＳ Ｐゴシック" pitchFamily="34" charset="-128"/>
              <a:cs typeface="Arial" charset="0"/>
            </a:endParaRPr>
          </a:p>
        </p:txBody>
      </p:sp>
      <p:pic>
        <p:nvPicPr>
          <p:cNvPr id="319490" name="Picture 4"/>
          <p:cNvPicPr>
            <a:picLocks noChangeAspect="1" noChangeArrowheads="1"/>
          </p:cNvPicPr>
          <p:nvPr/>
        </p:nvPicPr>
        <p:blipFill>
          <a:blip r:embed="rId3"/>
          <a:srcRect l="13326" t="10638" r="11179" b="8281"/>
          <a:stretch>
            <a:fillRect/>
          </a:stretch>
        </p:blipFill>
        <p:spPr bwMode="auto">
          <a:xfrm>
            <a:off x="762000" y="1143000"/>
            <a:ext cx="7772400" cy="5018088"/>
          </a:xfrm>
          <a:prstGeom prst="rect">
            <a:avLst/>
          </a:prstGeom>
          <a:noFill/>
          <a:ln w="9525">
            <a:noFill/>
            <a:miter lim="800000"/>
            <a:headEnd/>
            <a:tailEnd/>
          </a:ln>
        </p:spPr>
      </p:pic>
      <p:pic>
        <p:nvPicPr>
          <p:cNvPr id="319491" name="Picture 2" descr="C:\Users\btoth\AppData\Local\Microsoft\Windows\Temporary Internet Files\Content.IE5\WH47B2D7\MC900431559[1].png"/>
          <p:cNvPicPr>
            <a:picLocks noChangeAspect="1" noChangeArrowheads="1"/>
          </p:cNvPicPr>
          <p:nvPr/>
        </p:nvPicPr>
        <p:blipFill>
          <a:blip r:embed="rId4"/>
          <a:srcRect/>
          <a:stretch>
            <a:fillRect/>
          </a:stretch>
        </p:blipFill>
        <p:spPr bwMode="auto">
          <a:xfrm>
            <a:off x="7391400" y="5029200"/>
            <a:ext cx="552450" cy="552450"/>
          </a:xfrm>
          <a:prstGeom prst="rect">
            <a:avLst/>
          </a:prstGeom>
          <a:noFill/>
          <a:ln w="9525">
            <a:noFill/>
            <a:miter lim="800000"/>
            <a:headEnd/>
            <a:tailEnd/>
          </a:ln>
        </p:spPr>
      </p:pic>
      <p:sp>
        <p:nvSpPr>
          <p:cNvPr id="319492" name="Rectangle 6"/>
          <p:cNvSpPr>
            <a:spLocks noChangeArrowheads="1"/>
          </p:cNvSpPr>
          <p:nvPr/>
        </p:nvSpPr>
        <p:spPr bwMode="auto">
          <a:xfrm>
            <a:off x="228600" y="152400"/>
            <a:ext cx="6324600" cy="954088"/>
          </a:xfrm>
          <a:prstGeom prst="rect">
            <a:avLst/>
          </a:prstGeom>
          <a:noFill/>
          <a:ln w="9525">
            <a:noFill/>
            <a:miter lim="800000"/>
            <a:headEnd/>
            <a:tailEnd/>
          </a:ln>
        </p:spPr>
        <p:txBody>
          <a:bodyPr>
            <a:spAutoFit/>
          </a:bodyPr>
          <a:lstStyle/>
          <a:p>
            <a:r>
              <a:rPr lang="en-US" sz="2800" b="1">
                <a:solidFill>
                  <a:srgbClr val="C00000"/>
                </a:solidFill>
                <a:cs typeface="Arial" charset="0"/>
              </a:rPr>
              <a:t>What Marzano’s research says - </a:t>
            </a:r>
          </a:p>
          <a:p>
            <a:r>
              <a:rPr lang="en-US" sz="2800" b="1">
                <a:solidFill>
                  <a:srgbClr val="C00000"/>
                </a:solidFill>
                <a:cs typeface="Arial" charset="0"/>
              </a:rPr>
              <a:t>	High Probability Strategies </a:t>
            </a:r>
            <a:endParaRPr lang="en-US" sz="2800">
              <a:latin typeface="Franklin Gothic Book" pitchFamily="34" charset="0"/>
            </a:endParaRPr>
          </a:p>
        </p:txBody>
      </p:sp>
      <p:sp>
        <p:nvSpPr>
          <p:cNvPr id="319493" name="TextBox 7"/>
          <p:cNvSpPr txBox="1">
            <a:spLocks noChangeArrowheads="1"/>
          </p:cNvSpPr>
          <p:nvPr/>
        </p:nvSpPr>
        <p:spPr bwMode="auto">
          <a:xfrm>
            <a:off x="5105400" y="6172200"/>
            <a:ext cx="3886200" cy="369888"/>
          </a:xfrm>
          <a:prstGeom prst="rect">
            <a:avLst/>
          </a:prstGeom>
          <a:noFill/>
          <a:ln w="9525">
            <a:noFill/>
            <a:miter lim="800000"/>
            <a:headEnd/>
            <a:tailEnd/>
          </a:ln>
        </p:spPr>
        <p:txBody>
          <a:bodyPr>
            <a:spAutoFit/>
          </a:bodyPr>
          <a:lstStyle/>
          <a:p>
            <a:r>
              <a:rPr lang="en-US">
                <a:latin typeface="Franklin Gothic Book" pitchFamily="34" charset="0"/>
              </a:rPr>
              <a:t>- Marzano Research Laboratory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4"/>
          <p:cNvSpPr>
            <a:spLocks noGrp="1"/>
          </p:cNvSpPr>
          <p:nvPr>
            <p:ph type="title"/>
          </p:nvPr>
        </p:nvSpPr>
        <p:spPr>
          <a:xfrm>
            <a:off x="533400" y="609600"/>
            <a:ext cx="6477000" cy="639762"/>
          </a:xfrm>
        </p:spPr>
        <p:txBody>
          <a:bodyPr/>
          <a:lstStyle/>
          <a:p>
            <a:pPr eaLnBrk="1" fontAlgn="auto" hangingPunct="1">
              <a:spcAft>
                <a:spcPts val="0"/>
              </a:spcAft>
              <a:defRPr/>
            </a:pPr>
            <a:r>
              <a:rPr lang="en-US" sz="2800" b="1" dirty="0" smtClean="0">
                <a:solidFill>
                  <a:srgbClr val="C00000"/>
                </a:solidFill>
                <a:latin typeface="Arial" charset="0"/>
                <a:ea typeface="ＭＳ Ｐゴシック" pitchFamily="34" charset="-128"/>
                <a:cs typeface="Arial" charset="0"/>
              </a:rPr>
              <a:t>Learning Continuum Scale</a:t>
            </a:r>
          </a:p>
        </p:txBody>
      </p:sp>
      <p:sp>
        <p:nvSpPr>
          <p:cNvPr id="57347" name="Content Placeholder 5"/>
          <p:cNvSpPr>
            <a:spLocks noGrp="1"/>
          </p:cNvSpPr>
          <p:nvPr>
            <p:ph idx="1"/>
          </p:nvPr>
        </p:nvSpPr>
        <p:spPr>
          <a:xfrm>
            <a:off x="457200" y="1828800"/>
            <a:ext cx="8229600" cy="4343400"/>
          </a:xfrm>
        </p:spPr>
        <p:txBody>
          <a:bodyPr>
            <a:normAutofit fontScale="85000" lnSpcReduction="20000"/>
          </a:bodyPr>
          <a:lstStyle/>
          <a:p>
            <a:pPr eaLnBrk="1" fontAlgn="auto" hangingPunct="1">
              <a:spcAft>
                <a:spcPts val="0"/>
              </a:spcAft>
              <a:buFont typeface="Wingdings" pitchFamily="2" charset="2"/>
              <a:buChar char="q"/>
              <a:defRPr/>
            </a:pPr>
            <a:r>
              <a:rPr lang="en-US" dirty="0" smtClean="0">
                <a:latin typeface="Arial" charset="0"/>
                <a:ea typeface="ＭＳ Ｐゴシック" pitchFamily="34" charset="-128"/>
                <a:cs typeface="Arial" charset="0"/>
              </a:rPr>
              <a:t>A </a:t>
            </a:r>
            <a:r>
              <a:rPr lang="en-US" i="1" dirty="0" smtClean="0">
                <a:latin typeface="Arial" charset="0"/>
                <a:ea typeface="ＭＳ Ｐゴシック" pitchFamily="34" charset="-128"/>
                <a:cs typeface="Arial" charset="0"/>
              </a:rPr>
              <a:t>Scale is an attempt to create a continuum that articulates distinct levels of knowledge and skill relative to a specific topic. </a:t>
            </a:r>
          </a:p>
          <a:p>
            <a:pPr eaLnBrk="1" fontAlgn="auto" hangingPunct="1">
              <a:spcAft>
                <a:spcPts val="0"/>
              </a:spcAft>
              <a:buFont typeface="Wingdings 2"/>
              <a:buNone/>
              <a:defRPr/>
            </a:pPr>
            <a:endParaRPr lang="en-US"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i="1" dirty="0" smtClean="0">
                <a:latin typeface="Arial" charset="0"/>
                <a:ea typeface="ＭＳ Ｐゴシック" pitchFamily="34" charset="-128"/>
                <a:cs typeface="Arial" charset="0"/>
              </a:rPr>
              <a:t>It can be thought of as an applied version of a learning progression.</a:t>
            </a:r>
          </a:p>
          <a:p>
            <a:pPr eaLnBrk="1" fontAlgn="auto" hangingPunct="1">
              <a:spcAft>
                <a:spcPts val="0"/>
              </a:spcAft>
              <a:buFont typeface="Wingdings" pitchFamily="2" charset="2"/>
              <a:buChar char="q"/>
              <a:defRPr/>
            </a:pPr>
            <a:endParaRPr lang="en-US" i="1" dirty="0" smtClean="0">
              <a:latin typeface="Arial" charset="0"/>
              <a:ea typeface="ＭＳ Ｐゴシック" pitchFamily="34" charset="-128"/>
              <a:cs typeface="Arial" charset="0"/>
            </a:endParaRPr>
          </a:p>
          <a:p>
            <a:pPr eaLnBrk="1" fontAlgn="auto" hangingPunct="1">
              <a:spcAft>
                <a:spcPts val="0"/>
              </a:spcAft>
              <a:buFont typeface="Wingdings" pitchFamily="2" charset="2"/>
              <a:buChar char="q"/>
              <a:defRPr/>
            </a:pPr>
            <a:r>
              <a:rPr lang="en-US" i="1" dirty="0" smtClean="0">
                <a:latin typeface="Arial" charset="0"/>
                <a:ea typeface="ＭＳ Ｐゴシック" pitchFamily="34" charset="-128"/>
                <a:cs typeface="Arial" charset="0"/>
              </a:rPr>
              <a:t>A well written scale should make it easy for teachers to design and score assessment tasks that can be used to generate both formative and summative scores. </a:t>
            </a:r>
          </a:p>
          <a:p>
            <a:pPr lvl="1" eaLnBrk="1" fontAlgn="auto" hangingPunct="1">
              <a:spcAft>
                <a:spcPts val="0"/>
              </a:spcAft>
              <a:buFont typeface="Wingdings 2"/>
              <a:buNone/>
              <a:defRPr/>
            </a:pPr>
            <a:endParaRPr lang="en-US" i="1" dirty="0" smtClean="0">
              <a:latin typeface="Arial" charset="0"/>
              <a:ea typeface="ＭＳ Ｐゴシック" pitchFamily="34" charset="-128"/>
              <a:cs typeface="Arial" charset="0"/>
            </a:endParaRPr>
          </a:p>
        </p:txBody>
      </p:sp>
      <p:pic>
        <p:nvPicPr>
          <p:cNvPr id="266243" name="Picture 2" descr="C:\Users\Ron &amp; Donna\AppData\Local\Microsoft\Windows\Temporary Internet Files\Content.IE5\O4ANGI4T\MC900295930[1].wmf"/>
          <p:cNvPicPr>
            <a:picLocks noChangeAspect="1" noChangeArrowheads="1"/>
          </p:cNvPicPr>
          <p:nvPr/>
        </p:nvPicPr>
        <p:blipFill>
          <a:blip r:embed="rId3"/>
          <a:srcRect/>
          <a:stretch>
            <a:fillRect/>
          </a:stretch>
        </p:blipFill>
        <p:spPr bwMode="auto">
          <a:xfrm rot="400208">
            <a:off x="6492875" y="79375"/>
            <a:ext cx="1609725" cy="1722438"/>
          </a:xfrm>
          <a:prstGeom prst="rect">
            <a:avLst/>
          </a:prstGeom>
          <a:noFill/>
          <a:ln w="9525">
            <a:noFill/>
            <a:miter lim="800000"/>
            <a:headEnd/>
            <a:tailEnd/>
          </a:ln>
        </p:spPr>
      </p:pic>
      <p:sp>
        <p:nvSpPr>
          <p:cNvPr id="266244" name="TextBox 5"/>
          <p:cNvSpPr txBox="1">
            <a:spLocks noChangeArrowheads="1"/>
          </p:cNvSpPr>
          <p:nvPr/>
        </p:nvSpPr>
        <p:spPr bwMode="auto">
          <a:xfrm>
            <a:off x="5562600" y="6019800"/>
            <a:ext cx="3048000" cy="369888"/>
          </a:xfrm>
          <a:prstGeom prst="rect">
            <a:avLst/>
          </a:prstGeom>
          <a:noFill/>
          <a:ln w="9525">
            <a:noFill/>
            <a:miter lim="800000"/>
            <a:headEnd/>
            <a:tailEnd/>
          </a:ln>
        </p:spPr>
        <p:txBody>
          <a:bodyPr>
            <a:spAutoFit/>
          </a:bodyPr>
          <a:lstStyle/>
          <a:p>
            <a:r>
              <a:rPr lang="en-US">
                <a:latin typeface="Franklin Gothic Book" pitchFamily="34" charset="0"/>
              </a:rPr>
              <a:t>- Dr. Robert Marzano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800" name="AutoShape 2" descr="http://zimbra.scps.k12.fl.us/service/home/~/?auth=co&amp;id=141343&amp;part=2.2"/>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Franklin Gothic Book" pitchFamily="34" charset="0"/>
            </a:endParaRPr>
          </a:p>
        </p:txBody>
      </p:sp>
      <p:sp>
        <p:nvSpPr>
          <p:cNvPr id="244801" name="AutoShape 4" descr="http://zimbra.scps.k12.fl.us/service/home/~/?auth=co&amp;id=141343&amp;part=2.2"/>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Franklin Gothic Book" pitchFamily="34" charset="0"/>
            </a:endParaRPr>
          </a:p>
        </p:txBody>
      </p:sp>
      <p:sp>
        <p:nvSpPr>
          <p:cNvPr id="244802" name="AutoShape 6" descr="http://zimbra.scps.k12.fl.us/service/home/~/?auth=co&amp;id=141343&amp;part=2.2"/>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Franklin Gothic Book" pitchFamily="34" charset="0"/>
            </a:endParaRPr>
          </a:p>
        </p:txBody>
      </p:sp>
      <p:pic>
        <p:nvPicPr>
          <p:cNvPr id="244803" name="Picture 6" descr="20120405_102637 (1).jpg"/>
          <p:cNvPicPr>
            <a:picLocks noChangeAspect="1" noChangeArrowheads="1"/>
          </p:cNvPicPr>
          <p:nvPr/>
        </p:nvPicPr>
        <p:blipFill>
          <a:blip r:embed="rId4"/>
          <a:srcRect/>
          <a:stretch>
            <a:fillRect/>
          </a:stretch>
        </p:blipFill>
        <p:spPr bwMode="auto">
          <a:xfrm>
            <a:off x="2438400" y="228600"/>
            <a:ext cx="4819650" cy="6324600"/>
          </a:xfrm>
          <a:prstGeom prst="rect">
            <a:avLst/>
          </a:prstGeom>
          <a:noFill/>
          <a:ln w="9525">
            <a:noFill/>
            <a:miter lim="800000"/>
            <a:headEnd/>
            <a:tailEnd/>
          </a:ln>
        </p:spPr>
      </p:pic>
      <p:sp>
        <p:nvSpPr>
          <p:cNvPr id="244804" name="TextBox 5"/>
          <p:cNvSpPr txBox="1">
            <a:spLocks noChangeArrowheads="1"/>
          </p:cNvSpPr>
          <p:nvPr/>
        </p:nvSpPr>
        <p:spPr bwMode="auto">
          <a:xfrm>
            <a:off x="-457200" y="5638800"/>
            <a:ext cx="3200400" cy="923925"/>
          </a:xfrm>
          <a:prstGeom prst="rect">
            <a:avLst/>
          </a:prstGeom>
          <a:noFill/>
          <a:ln w="9525">
            <a:noFill/>
            <a:miter lim="800000"/>
            <a:headEnd/>
            <a:tailEnd/>
          </a:ln>
        </p:spPr>
        <p:txBody>
          <a:bodyPr>
            <a:spAutoFit/>
          </a:bodyPr>
          <a:lstStyle/>
          <a:p>
            <a:pPr algn="ctr"/>
            <a:r>
              <a:rPr lang="en-US" b="1">
                <a:latin typeface="Franklin Gothic Book" pitchFamily="34" charset="0"/>
              </a:rPr>
              <a:t>Courtesy:  </a:t>
            </a:r>
          </a:p>
          <a:p>
            <a:pPr algn="ctr"/>
            <a:r>
              <a:rPr lang="en-US" b="1">
                <a:latin typeface="Franklin Gothic Book" pitchFamily="34" charset="0"/>
              </a:rPr>
              <a:t>Hamilton Elementary </a:t>
            </a:r>
          </a:p>
          <a:p>
            <a:pPr algn="ctr"/>
            <a:r>
              <a:rPr lang="en-US" b="1">
                <a:latin typeface="Franklin Gothic Book" pitchFamily="34" charset="0"/>
              </a:rPr>
              <a:t>1</a:t>
            </a:r>
            <a:r>
              <a:rPr lang="en-US" b="1" baseline="30000">
                <a:latin typeface="Franklin Gothic Book" pitchFamily="34" charset="0"/>
              </a:rPr>
              <a:t>st</a:t>
            </a:r>
            <a:r>
              <a:rPr lang="en-US" b="1">
                <a:latin typeface="Franklin Gothic Book" pitchFamily="34" charset="0"/>
              </a:rPr>
              <a:t> Grade Team</a:t>
            </a:r>
          </a:p>
        </p:txBody>
      </p:sp>
      <p:graphicFrame>
        <p:nvGraphicFramePr>
          <p:cNvPr id="244799" name="Object 63"/>
          <p:cNvGraphicFramePr>
            <a:graphicFrameLocks noChangeAspect="1"/>
          </p:cNvGraphicFramePr>
          <p:nvPr/>
        </p:nvGraphicFramePr>
        <p:xfrm>
          <a:off x="7696200" y="6019800"/>
          <a:ext cx="414338" cy="592138"/>
        </p:xfrm>
        <a:graphic>
          <a:graphicData uri="http://schemas.openxmlformats.org/presentationml/2006/ole">
            <mc:AlternateContent xmlns:mc="http://schemas.openxmlformats.org/markup-compatibility/2006">
              <mc:Choice xmlns:v="urn:schemas-microsoft-com:vml" Requires="v">
                <p:oleObj spid="_x0000_s244801" name="Document" r:id="rId5" imgW="2511428" imgH="3582753" progId="Word.Document.8">
                  <p:embed/>
                </p:oleObj>
              </mc:Choice>
              <mc:Fallback>
                <p:oleObj name="Document" r:id="rId5" imgW="2511428" imgH="3582753" progId="Word.Document.8">
                  <p:embed/>
                  <p:pic>
                    <p:nvPicPr>
                      <p:cNvPr id="0" name="Picture 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6200" y="6019800"/>
                        <a:ext cx="414338"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4805" name="TextBox 8"/>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4"/>
          <p:cNvSpPr>
            <a:spLocks noGrp="1"/>
          </p:cNvSpPr>
          <p:nvPr>
            <p:ph type="title" sz="quarter" idx="4294967295"/>
          </p:nvPr>
        </p:nvSpPr>
        <p:spPr bwMode="auto">
          <a:noFill/>
        </p:spPr>
        <p:txBody>
          <a:bodyPr wrap="square" lIns="91440" tIns="45720" rIns="91440" bIns="45720" numCol="1" anchorCtr="0" compatLnSpc="1">
            <a:prstTxWarp prst="textNoShape">
              <a:avLst/>
            </a:prstTxWarp>
          </a:bodyPr>
          <a:lstStyle/>
          <a:p>
            <a:r>
              <a:rPr lang="en-US" cap="none" smtClean="0">
                <a:effectLst/>
              </a:rPr>
              <a:t>Scale Examples Cont. </a:t>
            </a:r>
          </a:p>
        </p:txBody>
      </p:sp>
      <p:pic>
        <p:nvPicPr>
          <p:cNvPr id="270338" name="Picture 9" descr="photo2"/>
          <p:cNvPicPr>
            <a:picLocks noGrp="1" noChangeAspect="1" noChangeArrowheads="1"/>
          </p:cNvPicPr>
          <p:nvPr>
            <p:ph sz="quarter" idx="4294967295"/>
          </p:nvPr>
        </p:nvPicPr>
        <p:blipFill>
          <a:blip r:embed="rId2"/>
          <a:srcRect/>
          <a:stretch>
            <a:fillRect/>
          </a:stretch>
        </p:blipFill>
        <p:spPr>
          <a:xfrm>
            <a:off x="457200" y="1143000"/>
            <a:ext cx="3352800" cy="2290763"/>
          </a:xfrm>
        </p:spPr>
      </p:pic>
      <p:pic>
        <p:nvPicPr>
          <p:cNvPr id="270339" name="Picture 10" descr="photo"/>
          <p:cNvPicPr>
            <a:picLocks noGrp="1" noChangeAspect="1" noChangeArrowheads="1"/>
          </p:cNvPicPr>
          <p:nvPr>
            <p:ph sz="quarter" idx="4294967295"/>
          </p:nvPr>
        </p:nvPicPr>
        <p:blipFill>
          <a:blip r:embed="rId3"/>
          <a:srcRect/>
          <a:stretch>
            <a:fillRect/>
          </a:stretch>
        </p:blipFill>
        <p:spPr>
          <a:xfrm>
            <a:off x="5181600" y="1190625"/>
            <a:ext cx="3429000" cy="3609975"/>
          </a:xfrm>
        </p:spPr>
      </p:pic>
      <p:pic>
        <p:nvPicPr>
          <p:cNvPr id="270340" name="Picture 11" descr="photo3"/>
          <p:cNvPicPr>
            <a:picLocks noGrp="1" noChangeAspect="1" noChangeArrowheads="1"/>
          </p:cNvPicPr>
          <p:nvPr>
            <p:ph sz="quarter" idx="4294967295"/>
          </p:nvPr>
        </p:nvPicPr>
        <p:blipFill>
          <a:blip r:embed="rId4"/>
          <a:srcRect/>
          <a:stretch>
            <a:fillRect/>
          </a:stretch>
        </p:blipFill>
        <p:spPr>
          <a:xfrm>
            <a:off x="1143000" y="3581400"/>
            <a:ext cx="3276600" cy="31242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533400" y="152400"/>
          <a:ext cx="8077200" cy="6629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34562" name="Object 66"/>
          <p:cNvGraphicFramePr>
            <a:graphicFrameLocks noChangeAspect="1"/>
          </p:cNvGraphicFramePr>
          <p:nvPr/>
        </p:nvGraphicFramePr>
        <p:xfrm>
          <a:off x="8151813" y="6019800"/>
          <a:ext cx="414337" cy="592138"/>
        </p:xfrm>
        <a:graphic>
          <a:graphicData uri="http://schemas.openxmlformats.org/presentationml/2006/ole">
            <mc:AlternateContent xmlns:mc="http://schemas.openxmlformats.org/markup-compatibility/2006">
              <mc:Choice xmlns:v="urn:schemas-microsoft-com:vml" Requires="v">
                <p:oleObj spid="_x0000_s234564" name="Document" r:id="rId9" imgW="2511428" imgH="3582753" progId="Word.Document.8">
                  <p:embed/>
                </p:oleObj>
              </mc:Choice>
              <mc:Fallback>
                <p:oleObj name="Document" r:id="rId9" imgW="2511428" imgH="3582753" progId="Word.Document.8">
                  <p:embed/>
                  <p:pic>
                    <p:nvPicPr>
                      <p:cNvPr id="0" name="Picture 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518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4564" name="TextBox 4"/>
          <p:cNvSpPr txBox="1">
            <a:spLocks noChangeArrowheads="1"/>
          </p:cNvSpPr>
          <p:nvPr/>
        </p:nvSpPr>
        <p:spPr bwMode="auto">
          <a:xfrm>
            <a:off x="57150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Learning Goals Chart</a:t>
            </a:r>
            <a:endParaRPr lang="en-US" dirty="0"/>
          </a:p>
        </p:txBody>
      </p:sp>
      <p:pic>
        <p:nvPicPr>
          <p:cNvPr id="277506" name="Picture 1"/>
          <p:cNvPicPr>
            <a:picLocks noChangeAspect="1" noChangeArrowheads="1"/>
          </p:cNvPicPr>
          <p:nvPr/>
        </p:nvPicPr>
        <p:blipFill>
          <a:blip r:embed="rId3"/>
          <a:srcRect/>
          <a:stretch>
            <a:fillRect/>
          </a:stretch>
        </p:blipFill>
        <p:spPr bwMode="auto">
          <a:xfrm>
            <a:off x="152400" y="152400"/>
            <a:ext cx="8815388" cy="655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Rectangle 3"/>
          <p:cNvSpPr>
            <a:spLocks noChangeArrowheads="1"/>
          </p:cNvSpPr>
          <p:nvPr/>
        </p:nvSpPr>
        <p:spPr bwMode="auto">
          <a:xfrm>
            <a:off x="3048000" y="2286000"/>
            <a:ext cx="5486400" cy="1570038"/>
          </a:xfrm>
          <a:prstGeom prst="rect">
            <a:avLst/>
          </a:prstGeom>
          <a:noFill/>
          <a:ln w="9525">
            <a:noFill/>
            <a:miter lim="800000"/>
            <a:headEnd/>
            <a:tailEnd/>
          </a:ln>
        </p:spPr>
        <p:txBody>
          <a:bodyPr>
            <a:spAutoFit/>
          </a:bodyPr>
          <a:lstStyle/>
          <a:p>
            <a:r>
              <a:rPr lang="en-US" sz="2400" b="1" i="1">
                <a:latin typeface="Franklin Gothic Book" pitchFamily="34" charset="0"/>
              </a:rPr>
              <a:t>A learning goal identifies what students will learn or be able to do as a result of instruction, separate from what they do to demonstrate the learning.</a:t>
            </a:r>
          </a:p>
        </p:txBody>
      </p:sp>
      <p:sp>
        <p:nvSpPr>
          <p:cNvPr id="279554" name="Rectangle 4"/>
          <p:cNvSpPr>
            <a:spLocks noChangeArrowheads="1"/>
          </p:cNvSpPr>
          <p:nvPr/>
        </p:nvSpPr>
        <p:spPr bwMode="auto">
          <a:xfrm>
            <a:off x="685800" y="4343400"/>
            <a:ext cx="5867400" cy="830263"/>
          </a:xfrm>
          <a:prstGeom prst="rect">
            <a:avLst/>
          </a:prstGeom>
          <a:noFill/>
          <a:ln w="9525">
            <a:noFill/>
            <a:miter lim="800000"/>
            <a:headEnd/>
            <a:tailEnd/>
          </a:ln>
        </p:spPr>
        <p:txBody>
          <a:bodyPr>
            <a:spAutoFit/>
          </a:bodyPr>
          <a:lstStyle/>
          <a:p>
            <a:r>
              <a:rPr lang="en-US" sz="2400" b="1" i="1">
                <a:latin typeface="Franklin Gothic Book" pitchFamily="34" charset="0"/>
              </a:rPr>
              <a:t>Learning activities and assignments help students reach learning goals.</a:t>
            </a:r>
          </a:p>
        </p:txBody>
      </p:sp>
      <p:pic>
        <p:nvPicPr>
          <p:cNvPr id="6" name="Picture 1" descr="C:\Program Files\Microsoft Office\MEDIA\CAGCAT10\j0293844.wmf"/>
          <p:cNvPicPr>
            <a:picLocks noChangeAspect="1" noChangeArrowheads="1"/>
          </p:cNvPicPr>
          <p:nvPr/>
        </p:nvPicPr>
        <p:blipFill>
          <a:blip r:embed="rId3" cstate="print">
            <a:duotone>
              <a:prstClr val="black"/>
              <a:srgbClr val="6B0BEB">
                <a:tint val="45000"/>
                <a:satMod val="400000"/>
              </a:srgbClr>
            </a:duotone>
          </a:blip>
          <a:srcRect/>
          <a:stretch>
            <a:fillRect/>
          </a:stretch>
        </p:blipFill>
        <p:spPr bwMode="auto">
          <a:xfrm>
            <a:off x="990600" y="2133600"/>
            <a:ext cx="1738274" cy="1827886"/>
          </a:xfrm>
          <a:prstGeom prst="rect">
            <a:avLst/>
          </a:prstGeom>
          <a:noFill/>
        </p:spPr>
      </p:pic>
      <p:sp>
        <p:nvSpPr>
          <p:cNvPr id="7" name="Title 2"/>
          <p:cNvSpPr>
            <a:spLocks noGrp="1"/>
          </p:cNvSpPr>
          <p:nvPr>
            <p:ph type="title"/>
          </p:nvPr>
        </p:nvSpPr>
        <p:spPr>
          <a:xfrm>
            <a:off x="533400" y="838200"/>
            <a:ext cx="8382000" cy="457200"/>
          </a:xfrm>
        </p:spPr>
        <p:txBody>
          <a:bodyPr>
            <a:noAutofit/>
          </a:bodyPr>
          <a:lstStyle/>
          <a:p>
            <a:pPr eaLnBrk="1" fontAlgn="auto" hangingPunct="1">
              <a:spcAft>
                <a:spcPts val="0"/>
              </a:spcAft>
              <a:defRPr/>
            </a:pPr>
            <a:r>
              <a:rPr lang="en-US" sz="2400" b="1" dirty="0" smtClean="0">
                <a:solidFill>
                  <a:srgbClr val="7030A0"/>
                </a:solidFill>
                <a:effectLst/>
                <a:latin typeface="Arial" charset="0"/>
                <a:ea typeface="ＭＳ Ｐゴシック" pitchFamily="34" charset="-128"/>
                <a:cs typeface="Arial" charset="0"/>
              </a:rPr>
              <a:t>Make a Distinction Between Learning Goals and Learning Activities or Assignments </a:t>
            </a:r>
          </a:p>
        </p:txBody>
      </p:sp>
      <p:pic>
        <p:nvPicPr>
          <p:cNvPr id="279557" name="Picture 3" descr="C:\Users\hunzikdl\AppData\Local\Microsoft\Windows\Temporary Internet Files\Content.IE5\I8V4NHGB\MC900233838[1].wmf"/>
          <p:cNvPicPr>
            <a:picLocks noChangeAspect="1" noChangeArrowheads="1"/>
          </p:cNvPicPr>
          <p:nvPr/>
        </p:nvPicPr>
        <p:blipFill>
          <a:blip r:embed="rId4"/>
          <a:srcRect/>
          <a:stretch>
            <a:fillRect/>
          </a:stretch>
        </p:blipFill>
        <p:spPr bwMode="auto">
          <a:xfrm rot="-1475401">
            <a:off x="5295900" y="4743450"/>
            <a:ext cx="3097213" cy="1347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p:cNvSpPr>
            <a:spLocks noGrp="1"/>
          </p:cNvSpPr>
          <p:nvPr>
            <p:ph type="title"/>
          </p:nvPr>
        </p:nvSpPr>
        <p:spPr>
          <a:xfrm>
            <a:off x="381000" y="685800"/>
            <a:ext cx="8763000" cy="533400"/>
          </a:xfrm>
        </p:spPr>
        <p:txBody>
          <a:bodyPr>
            <a:normAutofit fontScale="90000"/>
          </a:bodyPr>
          <a:lstStyle/>
          <a:p>
            <a:pPr eaLnBrk="1" fontAlgn="auto" hangingPunct="1">
              <a:spcAft>
                <a:spcPts val="0"/>
              </a:spcAft>
              <a:defRPr/>
            </a:pPr>
            <a:r>
              <a:rPr lang="en-US" sz="2400" b="1" dirty="0" smtClean="0">
                <a:solidFill>
                  <a:schemeClr val="accent1"/>
                </a:solidFill>
                <a:latin typeface="Arial" charset="0"/>
                <a:ea typeface="ＭＳ Ｐゴシック" pitchFamily="34" charset="-128"/>
                <a:cs typeface="Arial" charset="0"/>
              </a:rPr>
              <a:t>Learning Goals, Activities &amp; Assignments: Example </a:t>
            </a:r>
          </a:p>
        </p:txBody>
      </p:sp>
      <p:graphicFrame>
        <p:nvGraphicFramePr>
          <p:cNvPr id="8" name="Content Placeholder 7"/>
          <p:cNvGraphicFramePr>
            <a:graphicFrameLocks noGrp="1"/>
          </p:cNvGraphicFramePr>
          <p:nvPr>
            <p:ph sz="half" idx="1"/>
          </p:nvPr>
        </p:nvGraphicFramePr>
        <p:xfrm>
          <a:off x="457200" y="1600200"/>
          <a:ext cx="8000999" cy="4724400"/>
        </p:xfrm>
        <a:graphic>
          <a:graphicData uri="http://schemas.openxmlformats.org/drawingml/2006/table">
            <a:tbl>
              <a:tblPr firstRow="1" bandRow="1">
                <a:tableStyleId>{5C22544A-7EE6-4342-B048-85BDC9FD1C3A}</a:tableStyleId>
              </a:tblPr>
              <a:tblGrid>
                <a:gridCol w="1219200"/>
                <a:gridCol w="2209800"/>
                <a:gridCol w="2571749"/>
                <a:gridCol w="2000250"/>
              </a:tblGrid>
              <a:tr h="790088">
                <a:tc>
                  <a:txBody>
                    <a:bodyPr/>
                    <a:lstStyle/>
                    <a:p>
                      <a:pPr algn="ctr"/>
                      <a:r>
                        <a:rPr lang="en-US" sz="2000" b="1" dirty="0" smtClean="0"/>
                        <a:t>Subject</a:t>
                      </a:r>
                      <a:endParaRPr lang="en-US" sz="2000" b="1" dirty="0"/>
                    </a:p>
                  </a:txBody>
                  <a:tcPr marT="45725" marB="45725" anchor="ctr"/>
                </a:tc>
                <a:tc>
                  <a:txBody>
                    <a:bodyPr/>
                    <a:lstStyle/>
                    <a:p>
                      <a:pPr algn="ctr"/>
                      <a:r>
                        <a:rPr lang="en-US" sz="2000" b="1" dirty="0" smtClean="0"/>
                        <a:t>Learning Goal</a:t>
                      </a:r>
                      <a:endParaRPr lang="en-US" sz="2000" b="1" dirty="0"/>
                    </a:p>
                  </a:txBody>
                  <a:tcPr marT="45725" marB="45725" anchor="ctr"/>
                </a:tc>
                <a:tc>
                  <a:txBody>
                    <a:bodyPr/>
                    <a:lstStyle/>
                    <a:p>
                      <a:pPr algn="ctr"/>
                      <a:r>
                        <a:rPr lang="en-US" sz="2000" b="1" dirty="0" smtClean="0"/>
                        <a:t>Activity</a:t>
                      </a:r>
                      <a:endParaRPr lang="en-US" sz="2000" b="1" dirty="0"/>
                    </a:p>
                  </a:txBody>
                  <a:tcPr marT="45725" marB="45725" anchor="ctr"/>
                </a:tc>
                <a:tc>
                  <a:txBody>
                    <a:bodyPr/>
                    <a:lstStyle/>
                    <a:p>
                      <a:pPr algn="ctr"/>
                      <a:r>
                        <a:rPr lang="en-US" sz="2000" b="1" dirty="0" smtClean="0"/>
                        <a:t>Assignment</a:t>
                      </a:r>
                      <a:endParaRPr lang="en-US" sz="2000" b="1" dirty="0"/>
                    </a:p>
                  </a:txBody>
                  <a:tcPr marT="45725" marB="45725" anchor="ctr"/>
                </a:tc>
              </a:tr>
              <a:tr h="3934312">
                <a:tc>
                  <a:txBody>
                    <a:bodyPr/>
                    <a:lstStyle/>
                    <a:p>
                      <a:pPr algn="ctr"/>
                      <a:r>
                        <a:rPr lang="en-US" sz="1800" dirty="0" smtClean="0"/>
                        <a:t>Chemistry</a:t>
                      </a:r>
                      <a:endParaRPr lang="en-US" sz="1800" dirty="0"/>
                    </a:p>
                  </a:txBody>
                  <a:tcPr marT="45725" marB="45725"/>
                </a:tc>
                <a:tc>
                  <a:txBody>
                    <a:bodyPr/>
                    <a:lstStyle/>
                    <a:p>
                      <a:r>
                        <a:rPr lang="en-US" dirty="0" smtClean="0"/>
                        <a:t>Students will be able to </a:t>
                      </a:r>
                      <a:r>
                        <a:rPr lang="en-US" b="0" dirty="0" smtClean="0"/>
                        <a:t>describe </a:t>
                      </a:r>
                      <a:r>
                        <a:rPr kumimoji="0" lang="en-US" sz="1800" b="0" kern="1200" dirty="0" smtClean="0">
                          <a:solidFill>
                            <a:schemeClr val="dk1"/>
                          </a:solidFill>
                          <a:effectLst/>
                          <a:latin typeface="+mn-lt"/>
                          <a:ea typeface="+mn-ea"/>
                          <a:cs typeface="+mn-cs"/>
                        </a:rPr>
                        <a:t>changes in the atomic model over time and why those changes were necessitated by </a:t>
                      </a:r>
                    </a:p>
                    <a:p>
                      <a:r>
                        <a:rPr kumimoji="0" lang="en-US" sz="1800" b="0" kern="1200" dirty="0" smtClean="0">
                          <a:solidFill>
                            <a:schemeClr val="dk1"/>
                          </a:solidFill>
                          <a:effectLst/>
                          <a:latin typeface="+mn-lt"/>
                          <a:ea typeface="+mn-ea"/>
                          <a:cs typeface="+mn-cs"/>
                        </a:rPr>
                        <a:t>experimental evidence.</a:t>
                      </a:r>
                      <a:endParaRPr lang="en-US" b="0" dirty="0"/>
                    </a:p>
                  </a:txBody>
                  <a:tcPr marT="45725" marB="45725"/>
                </a:tc>
                <a:tc>
                  <a:txBody>
                    <a:bodyPr/>
                    <a:lstStyle/>
                    <a:p>
                      <a:r>
                        <a:rPr lang="en-US" sz="1800" dirty="0" smtClean="0"/>
                        <a:t>Students will watch</a:t>
                      </a:r>
                      <a:r>
                        <a:rPr lang="en-US" sz="1800" baseline="0" dirty="0" smtClean="0"/>
                        <a:t> a video that recreates the experimental results that lead to changes in that atomic model.  </a:t>
                      </a:r>
                    </a:p>
                    <a:p>
                      <a:r>
                        <a:rPr lang="en-US" sz="1800" baseline="0" dirty="0" smtClean="0"/>
                        <a:t>In small groups, students will design and construct 3D atomic models using experimental evidence to support their models to assess understanding/</a:t>
                      </a:r>
                      <a:endParaRPr lang="en-US" sz="1800" dirty="0"/>
                    </a:p>
                  </a:txBody>
                  <a:tcPr marT="45725" marB="45725"/>
                </a:tc>
                <a:tc>
                  <a:txBody>
                    <a:bodyPr/>
                    <a:lstStyle/>
                    <a:p>
                      <a:r>
                        <a:rPr lang="en-US" sz="1800" dirty="0" smtClean="0"/>
                        <a:t>Read pp</a:t>
                      </a:r>
                      <a:r>
                        <a:rPr lang="en-US" sz="1800" baseline="0" dirty="0" smtClean="0"/>
                        <a:t> 647-682 and complete a  graphic organizer and the chapter review questions.</a:t>
                      </a:r>
                      <a:endParaRPr lang="en-US" sz="1800" dirty="0"/>
                    </a:p>
                  </a:txBody>
                  <a:tcPr marT="45725" marB="45725"/>
                </a:tc>
              </a:tr>
            </a:tbl>
          </a:graphicData>
        </a:graphic>
      </p:graphicFrame>
      <p:graphicFrame>
        <p:nvGraphicFramePr>
          <p:cNvPr id="235587" name="Object 67"/>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35589" name="Document" r:id="rId4" imgW="2511428" imgH="3582753" progId="Word.Document.8">
                  <p:embed/>
                </p:oleObj>
              </mc:Choice>
              <mc:Fallback>
                <p:oleObj name="Document" r:id="rId4" imgW="2511428" imgH="3582753" progId="Word.Document.8">
                  <p:embed/>
                  <p:pic>
                    <p:nvPicPr>
                      <p:cNvPr id="0" name="Picture 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06"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5" name="Picture 2"/>
          <p:cNvPicPr>
            <a:picLocks noChangeAspect="1" noChangeArrowheads="1"/>
          </p:cNvPicPr>
          <p:nvPr/>
        </p:nvPicPr>
        <p:blipFill>
          <a:blip r:embed="rId3"/>
          <a:srcRect/>
          <a:stretch>
            <a:fillRect/>
          </a:stretch>
        </p:blipFill>
        <p:spPr bwMode="auto">
          <a:xfrm>
            <a:off x="0" y="0"/>
            <a:ext cx="915511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Marzano’s</a:t>
            </a:r>
            <a:r>
              <a:rPr lang="en-US" dirty="0" smtClean="0"/>
              <a:t> Generic Scale</a:t>
            </a:r>
            <a:endParaRPr lang="en-US" dirty="0"/>
          </a:p>
        </p:txBody>
      </p:sp>
      <p:pic>
        <p:nvPicPr>
          <p:cNvPr id="289794" name="Picture 3" descr="C:\Users\hunzikdl\AppData\Local\Microsoft\Windows\Temporary Internet Files\Content.IE5\VOTP0I65\MC900078805[1].wmf"/>
          <p:cNvPicPr>
            <a:picLocks noChangeAspect="1" noChangeArrowheads="1"/>
          </p:cNvPicPr>
          <p:nvPr/>
        </p:nvPicPr>
        <p:blipFill>
          <a:blip r:embed="rId3"/>
          <a:srcRect/>
          <a:stretch>
            <a:fillRect/>
          </a:stretch>
        </p:blipFill>
        <p:spPr bwMode="auto">
          <a:xfrm>
            <a:off x="5029200" y="3533775"/>
            <a:ext cx="3722688" cy="3324225"/>
          </a:xfrm>
          <a:prstGeom prst="rect">
            <a:avLst/>
          </a:prstGeom>
          <a:noFill/>
          <a:ln w="9525">
            <a:noFill/>
            <a:miter lim="800000"/>
            <a:headEnd/>
            <a:tailEnd/>
          </a:ln>
        </p:spPr>
      </p:pic>
      <p:sp>
        <p:nvSpPr>
          <p:cNvPr id="289795" name="TextBox 3"/>
          <p:cNvSpPr txBox="1">
            <a:spLocks noChangeArrowheads="1"/>
          </p:cNvSpPr>
          <p:nvPr/>
        </p:nvSpPr>
        <p:spPr bwMode="auto">
          <a:xfrm>
            <a:off x="0" y="1447800"/>
            <a:ext cx="9144000" cy="2338388"/>
          </a:xfrm>
          <a:prstGeom prst="rect">
            <a:avLst/>
          </a:prstGeom>
          <a:noFill/>
          <a:ln w="9525">
            <a:noFill/>
            <a:miter lim="800000"/>
            <a:headEnd/>
            <a:tailEnd/>
          </a:ln>
        </p:spPr>
        <p:txBody>
          <a:bodyPr>
            <a:spAutoFit/>
          </a:bodyPr>
          <a:lstStyle/>
          <a:p>
            <a:r>
              <a:rPr lang="en-US" sz="3200">
                <a:latin typeface="Franklin Gothic Book" pitchFamily="34" charset="0"/>
              </a:rPr>
              <a:t>Organize Learning Goals into a Scale</a:t>
            </a:r>
          </a:p>
          <a:p>
            <a:pPr lvl="1">
              <a:buFont typeface="Arial" charset="0"/>
              <a:buChar char="•"/>
            </a:pPr>
            <a:r>
              <a:rPr lang="en-US" sz="3200">
                <a:latin typeface="Franklin Gothic Book" pitchFamily="34" charset="0"/>
              </a:rPr>
              <a:t> Advanced = 4.0 More Complex Content</a:t>
            </a:r>
          </a:p>
          <a:p>
            <a:pPr lvl="1">
              <a:buFont typeface="Arial" charset="0"/>
              <a:buChar char="•"/>
            </a:pPr>
            <a:r>
              <a:rPr lang="en-US" sz="3200">
                <a:latin typeface="Franklin Gothic Book" pitchFamily="34" charset="0"/>
              </a:rPr>
              <a:t> Proficient = 3.0 Target Learning Goal </a:t>
            </a:r>
            <a:r>
              <a:rPr lang="en-US" sz="1900">
                <a:latin typeface="Franklin Gothic Book" pitchFamily="34" charset="0"/>
              </a:rPr>
              <a:t>(Complex Content)</a:t>
            </a:r>
          </a:p>
          <a:p>
            <a:pPr lvl="1">
              <a:buFont typeface="Arial" charset="0"/>
              <a:buChar char="•"/>
            </a:pPr>
            <a:r>
              <a:rPr lang="en-US" sz="3200">
                <a:latin typeface="Franklin Gothic Book" pitchFamily="34" charset="0"/>
              </a:rPr>
              <a:t> Progressing = 2.0 Simpler Content</a:t>
            </a:r>
          </a:p>
          <a:p>
            <a:endParaRPr lang="en-US">
              <a:latin typeface="Franklin Gothic Boo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 Introductions</a:t>
            </a:r>
            <a:endParaRPr lang="en-US" dirty="0"/>
          </a:p>
        </p:txBody>
      </p:sp>
      <p:sp>
        <p:nvSpPr>
          <p:cNvPr id="21506" name="Content Placeholder 2"/>
          <p:cNvSpPr>
            <a:spLocks noGrp="1"/>
          </p:cNvSpPr>
          <p:nvPr>
            <p:ph idx="1"/>
          </p:nvPr>
        </p:nvSpPr>
        <p:spPr/>
        <p:txBody>
          <a:bodyPr/>
          <a:lstStyle/>
          <a:p>
            <a:pPr marL="0" indent="0" algn="ctr" eaLnBrk="1" hangingPunct="1">
              <a:buFont typeface="Wingdings 2" pitchFamily="18" charset="2"/>
              <a:buNone/>
            </a:pPr>
            <a:r>
              <a:rPr lang="en-US" b="1" smtClean="0">
                <a:solidFill>
                  <a:srgbClr val="0000FF"/>
                </a:solidFill>
              </a:rPr>
              <a:t>Courtney Kavanaugh</a:t>
            </a:r>
            <a:endParaRPr lang="en-US" smtClean="0"/>
          </a:p>
          <a:p>
            <a:pPr marL="0" indent="0" algn="ctr" eaLnBrk="1" hangingPunct="1">
              <a:buFont typeface="Wingdings 2" pitchFamily="18" charset="2"/>
              <a:buNone/>
            </a:pPr>
            <a:r>
              <a:rPr lang="en-US" sz="2400" i="1" smtClean="0"/>
              <a:t>Geneva Elementary School</a:t>
            </a:r>
          </a:p>
          <a:p>
            <a:pPr marL="0" indent="0" algn="ctr" eaLnBrk="1" hangingPunct="1">
              <a:buFont typeface="Wingdings 2" pitchFamily="18" charset="2"/>
              <a:buNone/>
            </a:pPr>
            <a:endParaRPr lang="en-US" sz="2400" i="1" smtClean="0"/>
          </a:p>
          <a:p>
            <a:pPr marL="0" indent="0" algn="ctr" eaLnBrk="1" hangingPunct="1">
              <a:buFont typeface="Wingdings 2" pitchFamily="18" charset="2"/>
              <a:buNone/>
            </a:pPr>
            <a:r>
              <a:rPr lang="en-US" b="1" smtClean="0">
                <a:solidFill>
                  <a:srgbClr val="0000FF"/>
                </a:solidFill>
              </a:rPr>
              <a:t>Val Brown</a:t>
            </a:r>
            <a:endParaRPr lang="en-US" smtClean="0"/>
          </a:p>
          <a:p>
            <a:pPr marL="0" indent="0" algn="ctr" eaLnBrk="1" hangingPunct="1">
              <a:buFont typeface="Wingdings 2" pitchFamily="18" charset="2"/>
              <a:buNone/>
            </a:pPr>
            <a:r>
              <a:rPr lang="en-US" sz="2400" i="1" smtClean="0"/>
              <a:t>Jackson Heights Middle School</a:t>
            </a:r>
          </a:p>
          <a:p>
            <a:pPr marL="0" indent="0" algn="ctr" eaLnBrk="1" hangingPunct="1">
              <a:buFont typeface="Wingdings 2" pitchFamily="18" charset="2"/>
              <a:buNone/>
            </a:pPr>
            <a:endParaRPr lang="en-US" sz="2400" i="1" smtClean="0"/>
          </a:p>
          <a:p>
            <a:pPr marL="0" indent="0" algn="ctr" eaLnBrk="1" hangingPunct="1">
              <a:buFont typeface="Wingdings 2" pitchFamily="18" charset="2"/>
              <a:buNone/>
            </a:pPr>
            <a:r>
              <a:rPr lang="en-US" b="1" smtClean="0">
                <a:solidFill>
                  <a:srgbClr val="0000FF"/>
                </a:solidFill>
              </a:rPr>
              <a:t>Kim Dansereau</a:t>
            </a:r>
            <a:endParaRPr lang="en-US" smtClean="0"/>
          </a:p>
          <a:p>
            <a:pPr marL="0" indent="0" algn="ctr" eaLnBrk="1" hangingPunct="1">
              <a:buFont typeface="Wingdings 2" pitchFamily="18" charset="2"/>
              <a:buNone/>
            </a:pPr>
            <a:r>
              <a:rPr lang="en-US" sz="2400" i="1" smtClean="0"/>
              <a:t>Hagerty High School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609600" y="1143000"/>
            <a:ext cx="8534400" cy="508000"/>
          </a:xfrm>
          <a:prstGeom prst="rect">
            <a:avLst/>
          </a:prstGeom>
        </p:spPr>
        <p:txBody>
          <a:bodyPr anchor="ctr"/>
          <a:lstStyle/>
          <a:p>
            <a:pPr fontAlgn="auto">
              <a:spcAft>
                <a:spcPts val="0"/>
              </a:spcAft>
              <a:defRPr/>
            </a:pPr>
            <a:r>
              <a:rPr lang="en-US" sz="2800" b="1" dirty="0">
                <a:solidFill>
                  <a:srgbClr val="C00000"/>
                </a:solidFill>
                <a:ea typeface="ＭＳ Ｐゴシック" pitchFamily="34" charset="-128"/>
                <a:cs typeface="Arial" charset="0"/>
              </a:rPr>
              <a:t>Why is this not an example of a scale or rubric?</a:t>
            </a:r>
            <a:endParaRPr lang="en-US" sz="2800" b="1" cap="all" dirty="0">
              <a:solidFill>
                <a:srgbClr val="C00000"/>
              </a:solidFill>
              <a:effectLst>
                <a:reflection blurRad="12700" stA="48000" endA="300" endPos="55000" dir="5400000" sy="-90000" algn="bl" rotWithShape="0"/>
              </a:effectLst>
              <a:ea typeface="ＭＳ Ｐゴシック" pitchFamily="34" charset="-128"/>
              <a:cs typeface="Arial" charset="0"/>
            </a:endParaRPr>
          </a:p>
        </p:txBody>
      </p:sp>
      <p:graphicFrame>
        <p:nvGraphicFramePr>
          <p:cNvPr id="6" name="Content Placeholder 4"/>
          <p:cNvGraphicFramePr>
            <a:graphicFrameLocks noGrp="1"/>
          </p:cNvGraphicFramePr>
          <p:nvPr>
            <p:ph idx="1"/>
          </p:nvPr>
        </p:nvGraphicFramePr>
        <p:xfrm>
          <a:off x="534988" y="2922588"/>
          <a:ext cx="7999021" cy="3414423"/>
        </p:xfrm>
        <a:graphic>
          <a:graphicData uri="http://schemas.openxmlformats.org/drawingml/2006/table">
            <a:tbl>
              <a:tblPr firstRow="1" bandRow="1">
                <a:tableStyleId>{F5AB1C69-6EDB-4FF4-983F-18BD219EF322}</a:tableStyleId>
              </a:tblPr>
              <a:tblGrid>
                <a:gridCol w="3200400"/>
                <a:gridCol w="2667000"/>
                <a:gridCol w="2131621"/>
              </a:tblGrid>
              <a:tr h="331304">
                <a:tc>
                  <a:txBody>
                    <a:bodyPr/>
                    <a:lstStyle/>
                    <a:p>
                      <a:r>
                        <a:rPr lang="en-US" dirty="0" smtClean="0"/>
                        <a:t>3D Atomic</a:t>
                      </a:r>
                      <a:r>
                        <a:rPr lang="en-US" baseline="0" dirty="0" smtClean="0"/>
                        <a:t> Model Project</a:t>
                      </a:r>
                      <a:endParaRPr lang="en-US" dirty="0"/>
                    </a:p>
                  </a:txBody>
                  <a:tcPr/>
                </a:tc>
                <a:tc>
                  <a:txBody>
                    <a:bodyPr/>
                    <a:lstStyle/>
                    <a:p>
                      <a:r>
                        <a:rPr lang="en-US" dirty="0" smtClean="0"/>
                        <a:t>Possible Points</a:t>
                      </a:r>
                      <a:endParaRPr lang="en-US" dirty="0"/>
                    </a:p>
                  </a:txBody>
                  <a:tcPr/>
                </a:tc>
                <a:tc>
                  <a:txBody>
                    <a:bodyPr/>
                    <a:lstStyle/>
                    <a:p>
                      <a:r>
                        <a:rPr lang="en-US" dirty="0" smtClean="0"/>
                        <a:t>Score</a:t>
                      </a:r>
                      <a:endParaRPr lang="en-US" dirty="0"/>
                    </a:p>
                  </a:txBody>
                  <a:tcPr/>
                </a:tc>
              </a:tr>
              <a:tr h="331304">
                <a:tc>
                  <a:txBody>
                    <a:bodyPr/>
                    <a:lstStyle/>
                    <a:p>
                      <a:r>
                        <a:rPr lang="en-US" dirty="0" smtClean="0"/>
                        <a:t>Creativity</a:t>
                      </a:r>
                      <a:endParaRPr lang="en-US" dirty="0"/>
                    </a:p>
                  </a:txBody>
                  <a:tcPr/>
                </a:tc>
                <a:tc>
                  <a:txBody>
                    <a:bodyPr/>
                    <a:lstStyle/>
                    <a:p>
                      <a:pPr algn="ctr"/>
                      <a:r>
                        <a:rPr lang="en-US" dirty="0" smtClean="0"/>
                        <a:t>15</a:t>
                      </a:r>
                      <a:endParaRPr lang="en-US" dirty="0"/>
                    </a:p>
                  </a:txBody>
                  <a:tcPr/>
                </a:tc>
                <a:tc>
                  <a:txBody>
                    <a:bodyPr/>
                    <a:lstStyle/>
                    <a:p>
                      <a:endParaRPr lang="en-US" dirty="0"/>
                    </a:p>
                  </a:txBody>
                  <a:tcPr/>
                </a:tc>
              </a:tr>
              <a:tr h="579783">
                <a:tc>
                  <a:txBody>
                    <a:bodyPr/>
                    <a:lstStyle/>
                    <a:p>
                      <a:r>
                        <a:rPr kumimoji="0" lang="en-US" sz="1800" kern="1200" dirty="0" smtClean="0">
                          <a:solidFill>
                            <a:schemeClr val="dk1"/>
                          </a:solidFill>
                          <a:latin typeface="+mn-lt"/>
                          <a:ea typeface="+mn-ea"/>
                          <a:cs typeface="+mn-cs"/>
                        </a:rPr>
                        <a:t>Listening/Following Directions</a:t>
                      </a:r>
                      <a:endParaRPr lang="en-US" dirty="0"/>
                    </a:p>
                  </a:txBody>
                  <a:tcPr/>
                </a:tc>
                <a:tc>
                  <a:txBody>
                    <a:bodyPr/>
                    <a:lstStyle/>
                    <a:p>
                      <a:pPr algn="ctr"/>
                      <a:r>
                        <a:rPr lang="en-US" dirty="0" smtClean="0"/>
                        <a:t>10</a:t>
                      </a:r>
                      <a:endParaRPr lang="en-US" dirty="0"/>
                    </a:p>
                  </a:txBody>
                  <a:tcPr/>
                </a:tc>
                <a:tc>
                  <a:txBody>
                    <a:bodyPr/>
                    <a:lstStyle/>
                    <a:p>
                      <a:endParaRPr lang="en-US" dirty="0"/>
                    </a:p>
                  </a:txBody>
                  <a:tcPr/>
                </a:tc>
              </a:tr>
              <a:tr h="331304">
                <a:tc>
                  <a:txBody>
                    <a:bodyPr/>
                    <a:lstStyle/>
                    <a:p>
                      <a:r>
                        <a:rPr kumimoji="0" lang="en-US" sz="1800" kern="1200" dirty="0" smtClean="0">
                          <a:solidFill>
                            <a:schemeClr val="dk1"/>
                          </a:solidFill>
                          <a:latin typeface="+mn-lt"/>
                          <a:ea typeface="+mn-ea"/>
                          <a:cs typeface="+mn-cs"/>
                        </a:rPr>
                        <a:t>Followed Criteria</a:t>
                      </a:r>
                      <a:endParaRPr lang="en-US" dirty="0"/>
                    </a:p>
                  </a:txBody>
                  <a:tcPr/>
                </a:tc>
                <a:tc>
                  <a:txBody>
                    <a:bodyPr/>
                    <a:lstStyle/>
                    <a:p>
                      <a:pPr algn="ctr"/>
                      <a:r>
                        <a:rPr lang="en-US" dirty="0" smtClean="0"/>
                        <a:t>10</a:t>
                      </a:r>
                      <a:endParaRPr lang="en-US" dirty="0"/>
                    </a:p>
                  </a:txBody>
                  <a:tcPr/>
                </a:tc>
                <a:tc>
                  <a:txBody>
                    <a:bodyPr/>
                    <a:lstStyle/>
                    <a:p>
                      <a:endParaRPr lang="en-US" dirty="0"/>
                    </a:p>
                  </a:txBody>
                  <a:tcPr/>
                </a:tc>
              </a:tr>
              <a:tr h="331304">
                <a:tc>
                  <a:txBody>
                    <a:bodyPr/>
                    <a:lstStyle/>
                    <a:p>
                      <a:r>
                        <a:rPr kumimoji="0" lang="en-US" sz="1800" kern="1200" dirty="0" smtClean="0">
                          <a:solidFill>
                            <a:schemeClr val="dk1"/>
                          </a:solidFill>
                          <a:latin typeface="+mn-lt"/>
                          <a:ea typeface="+mn-ea"/>
                          <a:cs typeface="+mn-cs"/>
                        </a:rPr>
                        <a:t>Team Effort</a:t>
                      </a:r>
                      <a:endParaRPr lang="en-US" dirty="0"/>
                    </a:p>
                  </a:txBody>
                  <a:tcPr/>
                </a:tc>
                <a:tc>
                  <a:txBody>
                    <a:bodyPr/>
                    <a:lstStyle/>
                    <a:p>
                      <a:pPr algn="ctr"/>
                      <a:r>
                        <a:rPr lang="en-US" dirty="0" smtClean="0"/>
                        <a:t>10</a:t>
                      </a:r>
                      <a:endParaRPr lang="en-US" dirty="0"/>
                    </a:p>
                  </a:txBody>
                  <a:tcPr/>
                </a:tc>
                <a:tc>
                  <a:txBody>
                    <a:bodyPr/>
                    <a:lstStyle/>
                    <a:p>
                      <a:endParaRPr lang="en-US" dirty="0"/>
                    </a:p>
                  </a:txBody>
                  <a:tcPr/>
                </a:tc>
              </a:tr>
              <a:tr h="331304">
                <a:tc>
                  <a:txBody>
                    <a:bodyPr/>
                    <a:lstStyle/>
                    <a:p>
                      <a:r>
                        <a:rPr kumimoji="0" lang="en-US" sz="1800" kern="1200" dirty="0" smtClean="0">
                          <a:solidFill>
                            <a:schemeClr val="dk1"/>
                          </a:solidFill>
                          <a:latin typeface="+mn-lt"/>
                          <a:ea typeface="+mn-ea"/>
                          <a:cs typeface="+mn-cs"/>
                        </a:rPr>
                        <a:t>Structural</a:t>
                      </a:r>
                      <a:r>
                        <a:rPr kumimoji="0" lang="en-US" sz="1800" kern="1200" baseline="0" dirty="0" smtClean="0">
                          <a:solidFill>
                            <a:schemeClr val="dk1"/>
                          </a:solidFill>
                          <a:latin typeface="+mn-lt"/>
                          <a:ea typeface="+mn-ea"/>
                          <a:cs typeface="+mn-cs"/>
                        </a:rPr>
                        <a:t> accuracy</a:t>
                      </a:r>
                      <a:endParaRPr lang="en-US" dirty="0"/>
                    </a:p>
                  </a:txBody>
                  <a:tcPr/>
                </a:tc>
                <a:tc>
                  <a:txBody>
                    <a:bodyPr/>
                    <a:lstStyle/>
                    <a:p>
                      <a:pPr algn="ctr"/>
                      <a:r>
                        <a:rPr lang="en-US" dirty="0" smtClean="0"/>
                        <a:t>15</a:t>
                      </a:r>
                      <a:endParaRPr lang="en-US" dirty="0"/>
                    </a:p>
                  </a:txBody>
                  <a:tcPr/>
                </a:tc>
                <a:tc>
                  <a:txBody>
                    <a:bodyPr/>
                    <a:lstStyle/>
                    <a:p>
                      <a:endParaRPr lang="en-US" dirty="0"/>
                    </a:p>
                  </a:txBody>
                  <a:tcPr/>
                </a:tc>
              </a:tr>
              <a:tr h="579783">
                <a:tc>
                  <a:txBody>
                    <a:bodyPr/>
                    <a:lstStyle/>
                    <a:p>
                      <a:r>
                        <a:rPr lang="en-US" dirty="0" smtClean="0"/>
                        <a:t>Description</a:t>
                      </a:r>
                      <a:r>
                        <a:rPr lang="en-US" baseline="0" dirty="0" smtClean="0"/>
                        <a:t> of experimental results supporting this model </a:t>
                      </a:r>
                      <a:endParaRPr lang="en-US" dirty="0"/>
                    </a:p>
                  </a:txBody>
                  <a:tcPr/>
                </a:tc>
                <a:tc>
                  <a:txBody>
                    <a:bodyPr/>
                    <a:lstStyle/>
                    <a:p>
                      <a:pPr algn="ctr"/>
                      <a:r>
                        <a:rPr lang="en-US" dirty="0" smtClean="0"/>
                        <a:t>20</a:t>
                      </a:r>
                      <a:endParaRPr lang="en-US" dirty="0"/>
                    </a:p>
                  </a:txBody>
                  <a:tcPr/>
                </a:tc>
                <a:tc>
                  <a:txBody>
                    <a:bodyPr/>
                    <a:lstStyle/>
                    <a:p>
                      <a:endParaRPr lang="en-US" dirty="0"/>
                    </a:p>
                  </a:txBody>
                  <a:tcPr/>
                </a:tc>
              </a:tr>
              <a:tr h="331304">
                <a:tc>
                  <a:txBody>
                    <a:bodyPr/>
                    <a:lstStyle/>
                    <a:p>
                      <a:r>
                        <a:rPr lang="en-US" dirty="0" smtClean="0"/>
                        <a:t>Atomic</a:t>
                      </a:r>
                      <a:r>
                        <a:rPr lang="en-US" baseline="0" dirty="0" smtClean="0"/>
                        <a:t> p</a:t>
                      </a:r>
                      <a:r>
                        <a:rPr lang="en-US" dirty="0" smtClean="0"/>
                        <a:t>arts</a:t>
                      </a:r>
                      <a:r>
                        <a:rPr lang="en-US" baseline="0" dirty="0" smtClean="0"/>
                        <a:t> clearly labeled</a:t>
                      </a:r>
                      <a:endParaRPr lang="en-US" dirty="0"/>
                    </a:p>
                  </a:txBody>
                  <a:tcPr/>
                </a:tc>
                <a:tc>
                  <a:txBody>
                    <a:bodyPr/>
                    <a:lstStyle/>
                    <a:p>
                      <a:pPr algn="ctr"/>
                      <a:r>
                        <a:rPr lang="en-US" dirty="0" smtClean="0"/>
                        <a:t>20</a:t>
                      </a:r>
                      <a:endParaRPr lang="en-US" dirty="0"/>
                    </a:p>
                  </a:txBody>
                  <a:tcPr/>
                </a:tc>
                <a:tc>
                  <a:txBody>
                    <a:bodyPr/>
                    <a:lstStyle/>
                    <a:p>
                      <a:pPr algn="ctr"/>
                      <a:endParaRPr lang="en-US" dirty="0"/>
                    </a:p>
                  </a:txBody>
                  <a:tcPr/>
                </a:tc>
              </a:tr>
            </a:tbl>
          </a:graphicData>
        </a:graphic>
      </p:graphicFrame>
      <p:sp>
        <p:nvSpPr>
          <p:cNvPr id="8" name="Title 4"/>
          <p:cNvSpPr>
            <a:spLocks noGrp="1"/>
          </p:cNvSpPr>
          <p:nvPr>
            <p:ph type="title"/>
          </p:nvPr>
        </p:nvSpPr>
        <p:spPr>
          <a:xfrm>
            <a:off x="533400" y="609600"/>
            <a:ext cx="6477000" cy="639762"/>
          </a:xfrm>
        </p:spPr>
        <p:txBody>
          <a:bodyPr/>
          <a:lstStyle/>
          <a:p>
            <a:pPr eaLnBrk="1" fontAlgn="auto" hangingPunct="1">
              <a:spcAft>
                <a:spcPts val="0"/>
              </a:spcAft>
              <a:defRPr/>
            </a:pPr>
            <a:r>
              <a:rPr lang="en-US" sz="2800" b="1" dirty="0" smtClean="0">
                <a:solidFill>
                  <a:srgbClr val="C00000"/>
                </a:solidFill>
                <a:latin typeface="Arial" charset="0"/>
                <a:ea typeface="ＭＳ Ｐゴシック" pitchFamily="34" charset="-128"/>
                <a:cs typeface="Arial" charset="0"/>
              </a:rPr>
              <a:t>Scale Non-Example</a:t>
            </a:r>
          </a:p>
        </p:txBody>
      </p:sp>
      <p:sp>
        <p:nvSpPr>
          <p:cNvPr id="246891" name="TextBox 8"/>
          <p:cNvSpPr txBox="1">
            <a:spLocks noChangeArrowheads="1"/>
          </p:cNvSpPr>
          <p:nvPr/>
        </p:nvSpPr>
        <p:spPr bwMode="auto">
          <a:xfrm>
            <a:off x="762000" y="1676400"/>
            <a:ext cx="7772400" cy="923925"/>
          </a:xfrm>
          <a:prstGeom prst="rect">
            <a:avLst/>
          </a:prstGeom>
          <a:noFill/>
          <a:ln w="9525">
            <a:noFill/>
            <a:miter lim="800000"/>
            <a:headEnd/>
            <a:tailEnd/>
          </a:ln>
        </p:spPr>
        <p:txBody>
          <a:bodyPr>
            <a:spAutoFit/>
          </a:bodyPr>
          <a:lstStyle/>
          <a:p>
            <a:r>
              <a:rPr lang="en-US" b="1">
                <a:solidFill>
                  <a:srgbClr val="C00000"/>
                </a:solidFill>
                <a:latin typeface="Franklin Gothic Book" pitchFamily="34" charset="0"/>
              </a:rPr>
              <a:t>Learning Goal:</a:t>
            </a:r>
          </a:p>
          <a:p>
            <a:r>
              <a:rPr lang="en-US" b="1"/>
              <a:t>The student will </a:t>
            </a:r>
            <a:r>
              <a:rPr lang="en-US" b="1">
                <a:solidFill>
                  <a:srgbClr val="C00000"/>
                </a:solidFill>
              </a:rPr>
              <a:t>describe</a:t>
            </a:r>
            <a:r>
              <a:rPr lang="en-US" b="1"/>
              <a:t> changes in the atomic model over time and why those changes were necessitated by experimental evidence       </a:t>
            </a:r>
            <a:endParaRPr lang="en-US"/>
          </a:p>
        </p:txBody>
      </p:sp>
      <p:graphicFrame>
        <p:nvGraphicFramePr>
          <p:cNvPr id="246850" name="Object 66"/>
          <p:cNvGraphicFramePr>
            <a:graphicFrameLocks noChangeAspect="1"/>
          </p:cNvGraphicFramePr>
          <p:nvPr/>
        </p:nvGraphicFramePr>
        <p:xfrm>
          <a:off x="8075613" y="5867400"/>
          <a:ext cx="414337" cy="592138"/>
        </p:xfrm>
        <a:graphic>
          <a:graphicData uri="http://schemas.openxmlformats.org/presentationml/2006/ole">
            <mc:AlternateContent xmlns:mc="http://schemas.openxmlformats.org/markup-compatibility/2006">
              <mc:Choice xmlns:v="urn:schemas-microsoft-com:vml" Requires="v">
                <p:oleObj spid="_x0000_s246852" name="Document" r:id="rId4" imgW="2511428" imgH="3582753" progId="Word.Document.8">
                  <p:embed/>
                </p:oleObj>
              </mc:Choice>
              <mc:Fallback>
                <p:oleObj name="Document" r:id="rId4" imgW="2511428" imgH="3582753" progId="Word.Document.8">
                  <p:embed/>
                  <p:pic>
                    <p:nvPicPr>
                      <p:cNvPr id="0" name="Picture 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5613" y="58674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6892" name="TextBox 9"/>
          <p:cNvSpPr txBox="1">
            <a:spLocks noChangeArrowheads="1"/>
          </p:cNvSpPr>
          <p:nvPr/>
        </p:nvSpPr>
        <p:spPr bwMode="auto">
          <a:xfrm>
            <a:off x="5638800" y="63976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1" name="Picture 2"/>
          <p:cNvPicPr>
            <a:picLocks noChangeAspect="1" noChangeArrowheads="1"/>
          </p:cNvPicPr>
          <p:nvPr/>
        </p:nvPicPr>
        <p:blipFill>
          <a:blip r:embed="rId3"/>
          <a:srcRect/>
          <a:stretch>
            <a:fillRect/>
          </a:stretch>
        </p:blipFill>
        <p:spPr bwMode="auto">
          <a:xfrm>
            <a:off x="457200" y="1371600"/>
            <a:ext cx="8305800" cy="466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7" name="Content Placeholder 2"/>
          <p:cNvSpPr>
            <a:spLocks noGrp="1"/>
          </p:cNvSpPr>
          <p:nvPr>
            <p:ph idx="1"/>
          </p:nvPr>
        </p:nvSpPr>
        <p:spPr/>
        <p:txBody>
          <a:bodyPr/>
          <a:lstStyle/>
          <a:p>
            <a:pPr eaLnBrk="1" hangingPunct="1"/>
            <a:endParaRPr lang="en-US" smtClean="0"/>
          </a:p>
        </p:txBody>
      </p:sp>
      <p:graphicFrame>
        <p:nvGraphicFramePr>
          <p:cNvPr id="4" name="Table 3"/>
          <p:cNvGraphicFramePr>
            <a:graphicFrameLocks noGrp="1"/>
          </p:cNvGraphicFramePr>
          <p:nvPr/>
        </p:nvGraphicFramePr>
        <p:xfrm>
          <a:off x="228600" y="76200"/>
          <a:ext cx="8839200" cy="6889008"/>
        </p:xfrm>
        <a:graphic>
          <a:graphicData uri="http://schemas.openxmlformats.org/drawingml/2006/table">
            <a:tbl>
              <a:tblPr/>
              <a:tblGrid>
                <a:gridCol w="583986"/>
                <a:gridCol w="772812"/>
                <a:gridCol w="7482402"/>
              </a:tblGrid>
              <a:tr h="973602">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171450" marR="0" lvl="0" indent="-1714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US" sz="1200" kern="1200" dirty="0" smtClean="0">
                          <a:solidFill>
                            <a:schemeClr val="tx1"/>
                          </a:solidFill>
                          <a:effectLst/>
                          <a:latin typeface="Cambria" pitchFamily="18" charset="0"/>
                          <a:ea typeface="+mn-ea"/>
                          <a:cs typeface="+mn-cs"/>
                        </a:rPr>
                        <a:t>Predict how atomic models might have evolved if different experimental results had been obtained by Thomson, Rutherford and Bohr.</a:t>
                      </a:r>
                    </a:p>
                    <a:p>
                      <a:pPr marL="0" marR="0" indent="0">
                        <a:lnSpc>
                          <a:spcPct val="115000"/>
                        </a:lnSpc>
                        <a:spcBef>
                          <a:spcPts val="0"/>
                        </a:spcBef>
                        <a:spcAft>
                          <a:spcPts val="0"/>
                        </a:spcAft>
                        <a:buFontTx/>
                        <a:buNone/>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score 4.0 content</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137434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r>
                        <a:rPr lang="en-US" sz="1200" b="1" dirty="0" smtClean="0">
                          <a:solidFill>
                            <a:srgbClr val="000000"/>
                          </a:solidFill>
                          <a:latin typeface="Cambria"/>
                          <a:ea typeface="Times New Roman"/>
                          <a:cs typeface="Times New Roman"/>
                        </a:rPr>
                        <a:t>The student </a:t>
                      </a:r>
                      <a:r>
                        <a:rPr lang="en-US" sz="1200" b="1" dirty="0" smtClean="0">
                          <a:solidFill>
                            <a:srgbClr val="000000"/>
                          </a:solidFill>
                          <a:latin typeface="Cambria" pitchFamily="18" charset="0"/>
                          <a:ea typeface="Times New Roman"/>
                          <a:cs typeface="Times New Roman"/>
                        </a:rPr>
                        <a:t>will </a:t>
                      </a:r>
                      <a:r>
                        <a:rPr kumimoji="0" lang="en-US" sz="1200" b="1" kern="1200" dirty="0" smtClean="0">
                          <a:solidFill>
                            <a:schemeClr val="tx1"/>
                          </a:solidFill>
                          <a:effectLst/>
                          <a:latin typeface="Cambria" pitchFamily="18" charset="0"/>
                          <a:ea typeface="+mn-ea"/>
                          <a:cs typeface="+mn-cs"/>
                        </a:rPr>
                        <a:t>describe changes in the atomic model over time and why those changes were necessitated by </a:t>
                      </a:r>
                      <a:endParaRPr kumimoji="0" lang="en-US" sz="1200" kern="1200" dirty="0" smtClean="0">
                        <a:solidFill>
                          <a:schemeClr val="tx1"/>
                        </a:solidFill>
                        <a:effectLst/>
                        <a:latin typeface="Cambria" pitchFamily="18" charset="0"/>
                        <a:ea typeface="+mn-ea"/>
                        <a:cs typeface="+mn-cs"/>
                      </a:endParaRPr>
                    </a:p>
                    <a:p>
                      <a:r>
                        <a:rPr kumimoji="0" lang="en-US" sz="1200" b="1" kern="1200" dirty="0" smtClean="0">
                          <a:solidFill>
                            <a:schemeClr val="tx1"/>
                          </a:solidFill>
                          <a:effectLst/>
                          <a:latin typeface="Cambria" pitchFamily="18" charset="0"/>
                          <a:ea typeface="+mn-ea"/>
                          <a:cs typeface="+mn-cs"/>
                        </a:rPr>
                        <a:t>experimental evidence       </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Thomson’s experimental results necessitated changing the atomic model and how the results obtained support </a:t>
                      </a:r>
                      <a:r>
                        <a:rPr kumimoji="0" lang="en-US" sz="1200" kern="1200" baseline="0" dirty="0" smtClean="0">
                          <a:solidFill>
                            <a:schemeClr val="tx1"/>
                          </a:solidFill>
                          <a:effectLst/>
                          <a:latin typeface="Cambria" pitchFamily="18" charset="0"/>
                          <a:ea typeface="+mn-ea"/>
                          <a:cs typeface="+mn-cs"/>
                        </a:rPr>
                        <a:t> his plum-pudding</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Rutherford’s experimental results necessitated changing the atomic model and how the results obtained support his</a:t>
                      </a:r>
                      <a:r>
                        <a:rPr kumimoji="0" lang="en-US" sz="1200" kern="1200" baseline="0" dirty="0" smtClean="0">
                          <a:solidFill>
                            <a:schemeClr val="tx1"/>
                          </a:solidFill>
                          <a:effectLst/>
                          <a:latin typeface="Cambria" pitchFamily="18" charset="0"/>
                          <a:ea typeface="+mn-ea"/>
                          <a:cs typeface="+mn-cs"/>
                        </a:rPr>
                        <a:t> nuclear</a:t>
                      </a:r>
                      <a:r>
                        <a:rPr kumimoji="0" lang="en-US" sz="1200" kern="1200" dirty="0" smtClean="0">
                          <a:solidFill>
                            <a:schemeClr val="tx1"/>
                          </a:solidFill>
                          <a:effectLst/>
                          <a:latin typeface="Cambria" pitchFamily="18" charset="0"/>
                          <a:ea typeface="+mn-ea"/>
                          <a:cs typeface="+mn-cs"/>
                        </a:rPr>
                        <a:t> 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why Bohr’s experimental results necessitated changing the atomic model and how the results obtained support planetary</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model.</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Explain the experimental results that disproved the</a:t>
                      </a:r>
                      <a:r>
                        <a:rPr kumimoji="0" lang="en-US" sz="1200" kern="1200" baseline="0" dirty="0" smtClean="0">
                          <a:solidFill>
                            <a:schemeClr val="tx1"/>
                          </a:solidFill>
                          <a:effectLst/>
                          <a:latin typeface="Cambria" pitchFamily="18" charset="0"/>
                          <a:ea typeface="+mn-ea"/>
                          <a:cs typeface="+mn-cs"/>
                        </a:rPr>
                        <a:t> planetary</a:t>
                      </a:r>
                      <a:r>
                        <a:rPr kumimoji="0" lang="en-US" sz="1200" kern="1200" dirty="0" smtClean="0">
                          <a:solidFill>
                            <a:schemeClr val="tx1"/>
                          </a:solidFill>
                          <a:effectLst/>
                          <a:latin typeface="Cambria" pitchFamily="18" charset="0"/>
                          <a:ea typeface="+mn-ea"/>
                          <a:cs typeface="+mn-cs"/>
                        </a:rPr>
                        <a:t> model and how the results support the quantum atomic model</a:t>
                      </a:r>
                    </a:p>
                    <a:p>
                      <a:r>
                        <a:rPr lang="en-US" sz="1200" b="1" dirty="0" smtClean="0">
                          <a:solidFill>
                            <a:srgbClr val="000000"/>
                          </a:solidFill>
                          <a:latin typeface="Cambria"/>
                          <a:ea typeface="Times New Roman"/>
                          <a:cs typeface="Times New Roman"/>
                        </a:rPr>
                        <a:t> </a:t>
                      </a:r>
                      <a:r>
                        <a:rPr lang="en-US" sz="1000" b="1" dirty="0" smtClean="0">
                          <a:solidFill>
                            <a:srgbClr val="000000"/>
                          </a:solidFill>
                          <a:latin typeface="Cambria"/>
                          <a:ea typeface="Times New Roman"/>
                          <a:cs typeface="Times New Roman"/>
                        </a:rPr>
                        <a:t>No major errors or omissions regarding the score 3.0 content (simple or complex)</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02825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indent="0" algn="l" defTabSz="914400" rtl="0" eaLnBrk="1" fontAlgn="auto" latinLnBrk="0" hangingPunct="1">
                        <a:lnSpc>
                          <a:spcPct val="115000"/>
                        </a:lnSpc>
                        <a:spcBef>
                          <a:spcPts val="0"/>
                        </a:spcBef>
                        <a:spcAft>
                          <a:spcPts val="0"/>
                        </a:spcAft>
                        <a:buClrTx/>
                        <a:buSzTx/>
                        <a:buFontTx/>
                        <a:buNone/>
                        <a:tabLst/>
                        <a:defRPr/>
                      </a:pPr>
                      <a:r>
                        <a:rPr kumimoji="0" lang="en-US" sz="1200" kern="1200" dirty="0" smtClean="0">
                          <a:solidFill>
                            <a:schemeClr val="tx1"/>
                          </a:solidFill>
                          <a:effectLst/>
                          <a:latin typeface="Cambria" pitchFamily="18" charset="0"/>
                          <a:ea typeface="+mn-ea"/>
                          <a:cs typeface="+mn-cs"/>
                        </a:rPr>
                        <a:t>Proton         electron               model                            energy level            cathode             </a:t>
                      </a:r>
                      <a:r>
                        <a:rPr kumimoji="0" lang="en-US" sz="1200" kern="1200" dirty="0" err="1" smtClean="0">
                          <a:solidFill>
                            <a:schemeClr val="tx1"/>
                          </a:solidFill>
                          <a:effectLst/>
                          <a:latin typeface="Cambria" pitchFamily="18" charset="0"/>
                          <a:ea typeface="+mn-ea"/>
                          <a:cs typeface="+mn-cs"/>
                        </a:rPr>
                        <a:t>Cathode</a:t>
                      </a:r>
                      <a:r>
                        <a:rPr kumimoji="0" lang="en-US" sz="1200" kern="1200" dirty="0" smtClean="0">
                          <a:solidFill>
                            <a:schemeClr val="tx1"/>
                          </a:solidFill>
                          <a:effectLst/>
                          <a:latin typeface="Cambria" pitchFamily="18" charset="0"/>
                          <a:ea typeface="+mn-ea"/>
                          <a:cs typeface="+mn-cs"/>
                        </a:rPr>
                        <a:t> ray tube            subatomic particle                                                           neutron      </a:t>
                      </a:r>
                      <a:r>
                        <a:rPr kumimoji="0" lang="en-US" sz="1200" kern="1200" baseline="0" dirty="0" smtClean="0">
                          <a:solidFill>
                            <a:schemeClr val="tx1"/>
                          </a:solidFill>
                          <a:effectLst/>
                          <a:latin typeface="Cambria" pitchFamily="18" charset="0"/>
                          <a:ea typeface="+mn-ea"/>
                          <a:cs typeface="+mn-cs"/>
                        </a:rPr>
                        <a:t> </a:t>
                      </a:r>
                      <a:r>
                        <a:rPr kumimoji="0" lang="en-US" sz="1200" kern="1200" dirty="0" smtClean="0">
                          <a:solidFill>
                            <a:schemeClr val="tx1"/>
                          </a:solidFill>
                          <a:effectLst/>
                          <a:latin typeface="Cambria" pitchFamily="18" charset="0"/>
                          <a:ea typeface="+mn-ea"/>
                          <a:cs typeface="+mn-cs"/>
                        </a:rPr>
                        <a:t>nucleus                excited state               ground state            anode                 </a:t>
                      </a:r>
                      <a:r>
                        <a:rPr kumimoji="0" lang="en-US" sz="1200" kern="1200" dirty="0" err="1" smtClean="0">
                          <a:solidFill>
                            <a:schemeClr val="tx1"/>
                          </a:solidFill>
                          <a:effectLst/>
                          <a:latin typeface="Cambria" pitchFamily="18" charset="0"/>
                          <a:ea typeface="+mn-ea"/>
                          <a:cs typeface="+mn-cs"/>
                        </a:rPr>
                        <a:t>triboluminescence</a:t>
                      </a:r>
                      <a:r>
                        <a:rPr kumimoji="0" lang="en-US" sz="1200" kern="1200" dirty="0" smtClean="0">
                          <a:solidFill>
                            <a:schemeClr val="tx1"/>
                          </a:solidFill>
                          <a:effectLst/>
                          <a:latin typeface="Cambria" pitchFamily="18" charset="0"/>
                          <a:ea typeface="+mn-ea"/>
                          <a:cs typeface="+mn-cs"/>
                        </a:rPr>
                        <a:t>             emission spectra                                    </a:t>
                      </a:r>
                    </a:p>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will</a:t>
                      </a:r>
                      <a:r>
                        <a:rPr lang="en-US" sz="1200" b="1" dirty="0" smtClean="0">
                          <a:solidFill>
                            <a:srgbClr val="000000"/>
                          </a:solidFill>
                          <a:latin typeface="Cambria"/>
                          <a:ea typeface="Times New Roman"/>
                          <a:cs typeface="Times New Roman"/>
                        </a:rPr>
                        <a: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Draw and label the atomic models of Dalton, Thomson, Rutherford and Bohr </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Identify by name the experiments that</a:t>
                      </a:r>
                      <a:r>
                        <a:rPr kumimoji="0" lang="en-US" sz="1200" kern="1200" baseline="0" dirty="0" smtClean="0">
                          <a:solidFill>
                            <a:schemeClr val="tx1"/>
                          </a:solidFill>
                          <a:effectLst/>
                          <a:latin typeface="Cambria" pitchFamily="18" charset="0"/>
                          <a:ea typeface="+mn-ea"/>
                          <a:cs typeface="+mn-cs"/>
                        </a:rPr>
                        <a:t> lead to each model being discarded</a:t>
                      </a:r>
                      <a:endParaRPr kumimoji="0" lang="en-US" sz="1200" kern="1200" dirty="0" smtClean="0">
                        <a:solidFill>
                          <a:schemeClr val="tx1"/>
                        </a:solidFill>
                        <a:effectLst/>
                        <a:latin typeface="Cambria" pitchFamily="18" charset="0"/>
                        <a:ea typeface="+mn-ea"/>
                        <a:cs typeface="+mn-cs"/>
                      </a:endParaRP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Describe the procedure used for each experiment</a:t>
                      </a:r>
                    </a:p>
                    <a:p>
                      <a:pPr marL="171450" lvl="0" indent="-171450">
                        <a:buFont typeface="Arial" pitchFamily="34" charset="0"/>
                        <a:buChar char="•"/>
                      </a:pPr>
                      <a:r>
                        <a:rPr kumimoji="0" lang="en-US" sz="1200" kern="1200" dirty="0" smtClean="0">
                          <a:solidFill>
                            <a:schemeClr val="tx1"/>
                          </a:solidFill>
                          <a:effectLst/>
                          <a:latin typeface="Cambria" pitchFamily="18" charset="0"/>
                          <a:ea typeface="+mn-ea"/>
                          <a:cs typeface="+mn-cs"/>
                        </a:rPr>
                        <a:t>Summarize the important results of each experiment</a:t>
                      </a:r>
                    </a:p>
                    <a:p>
                      <a:pPr marL="0" marR="0">
                        <a:lnSpc>
                          <a:spcPct val="115000"/>
                        </a:lnSpc>
                        <a:spcBef>
                          <a:spcPts val="0"/>
                        </a:spcBef>
                        <a:spcAft>
                          <a:spcPts val="0"/>
                        </a:spcAft>
                      </a:pPr>
                      <a:r>
                        <a:rPr lang="en-US" sz="1000" b="1" dirty="0" smtClean="0">
                          <a:solidFill>
                            <a:srgbClr val="000000"/>
                          </a:solidFill>
                          <a:latin typeface="Cambria"/>
                          <a:ea typeface="Times New Roman"/>
                          <a:cs typeface="Times New Roman"/>
                        </a:rPr>
                        <a:t>No </a:t>
                      </a:r>
                      <a:r>
                        <a:rPr lang="en-US" sz="1000" b="1" dirty="0">
                          <a:solidFill>
                            <a:srgbClr val="000000"/>
                          </a:solidFill>
                          <a:latin typeface="Cambria"/>
                          <a:ea typeface="Times New Roman"/>
                          <a:cs typeface="Times New Roman"/>
                        </a:rPr>
                        <a:t>major errors or omissions regarding the simpler details and processes but major errors or omissions regarding the more </a:t>
                      </a:r>
                      <a:r>
                        <a:rPr lang="en-US" sz="1000" b="1" dirty="0" smtClean="0">
                          <a:solidFill>
                            <a:srgbClr val="000000"/>
                          </a:solidFill>
                          <a:latin typeface="Cambria"/>
                          <a:ea typeface="Times New Roman"/>
                          <a:cs typeface="Times New Roman"/>
                        </a:rPr>
                        <a:t>complex </a:t>
                      </a:r>
                      <a:r>
                        <a:rPr lang="en-US" sz="1000" b="1" dirty="0">
                          <a:solidFill>
                            <a:srgbClr val="000000"/>
                          </a:solidFill>
                          <a:latin typeface="Cambria"/>
                          <a:ea typeface="Times New Roman"/>
                          <a:cs typeface="Times New Roman"/>
                        </a:rPr>
                        <a:t>ideas and processes</a:t>
                      </a:r>
                      <a:endParaRPr lang="en-US" sz="10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8650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6147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90279">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5" name="AutoShape 1"/>
          <p:cNvSpPr>
            <a:spLocks noChangeArrowheads="1"/>
          </p:cNvSpPr>
          <p:nvPr/>
        </p:nvSpPr>
        <p:spPr bwMode="auto">
          <a:xfrm>
            <a:off x="381000" y="6858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sp>
        <p:nvSpPr>
          <p:cNvPr id="6" name="AutoShape 1"/>
          <p:cNvSpPr>
            <a:spLocks noChangeArrowheads="1"/>
          </p:cNvSpPr>
          <p:nvPr/>
        </p:nvSpPr>
        <p:spPr bwMode="auto">
          <a:xfrm>
            <a:off x="384175" y="2506663"/>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sp>
        <p:nvSpPr>
          <p:cNvPr id="7" name="AutoShape 1"/>
          <p:cNvSpPr>
            <a:spLocks noChangeArrowheads="1"/>
          </p:cNvSpPr>
          <p:nvPr/>
        </p:nvSpPr>
        <p:spPr bwMode="auto">
          <a:xfrm>
            <a:off x="381000" y="474345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sp>
        <p:nvSpPr>
          <p:cNvPr id="8" name="AutoShape 2"/>
          <p:cNvSpPr>
            <a:spLocks noChangeArrowheads="1"/>
          </p:cNvSpPr>
          <p:nvPr/>
        </p:nvSpPr>
        <p:spPr bwMode="auto">
          <a:xfrm>
            <a:off x="381000" y="16002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45826" name="Object 66"/>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45828" name="Document" r:id="rId4" imgW="2511428" imgH="3582753" progId="Word.Document.8">
                  <p:embed/>
                </p:oleObj>
              </mc:Choice>
              <mc:Fallback>
                <p:oleObj name="Document" r:id="rId4" imgW="2511428" imgH="3582753" progId="Word.Document.8">
                  <p:embed/>
                  <p:pic>
                    <p:nvPicPr>
                      <p:cNvPr id="0" name="Picture 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75" name="TextBox 9"/>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78" name="Title 2"/>
          <p:cNvSpPr txBox="1">
            <a:spLocks/>
          </p:cNvSpPr>
          <p:nvPr/>
        </p:nvSpPr>
        <p:spPr bwMode="auto">
          <a:xfrm>
            <a:off x="228600" y="0"/>
            <a:ext cx="8610600" cy="1219200"/>
          </a:xfrm>
          <a:prstGeom prst="rect">
            <a:avLst/>
          </a:prstGeom>
          <a:noFill/>
          <a:ln w="9525">
            <a:noFill/>
            <a:miter lim="800000"/>
            <a:headEnd/>
            <a:tailEnd/>
          </a:ln>
        </p:spPr>
        <p:txBody>
          <a:bodyPr anchor="ctr"/>
          <a:lstStyle/>
          <a:p>
            <a:r>
              <a:rPr lang="en-US" sz="2600" b="1">
                <a:solidFill>
                  <a:srgbClr val="C00000"/>
                </a:solidFill>
                <a:ea typeface="ＭＳ Ｐゴシック"/>
                <a:cs typeface="Arial" charset="0"/>
              </a:rPr>
              <a:t>Development of a Scale for Student Learning: Example</a:t>
            </a:r>
          </a:p>
        </p:txBody>
      </p:sp>
      <p:sp>
        <p:nvSpPr>
          <p:cNvPr id="247879" name="TextBox 7"/>
          <p:cNvSpPr txBox="1">
            <a:spLocks noChangeArrowheads="1"/>
          </p:cNvSpPr>
          <p:nvPr/>
        </p:nvSpPr>
        <p:spPr bwMode="auto">
          <a:xfrm>
            <a:off x="533400" y="1143000"/>
            <a:ext cx="2417763" cy="646113"/>
          </a:xfrm>
          <a:prstGeom prst="rect">
            <a:avLst/>
          </a:prstGeom>
          <a:noFill/>
          <a:ln w="9525">
            <a:noFill/>
            <a:miter lim="800000"/>
            <a:headEnd/>
            <a:tailEnd/>
          </a:ln>
        </p:spPr>
        <p:txBody>
          <a:bodyPr wrap="none">
            <a:spAutoFit/>
          </a:bodyPr>
          <a:lstStyle/>
          <a:p>
            <a:r>
              <a:rPr lang="en-US" b="1">
                <a:latin typeface="Franklin Gothic Book" pitchFamily="34" charset="0"/>
              </a:rPr>
              <a:t>Student Learning Goal:</a:t>
            </a:r>
          </a:p>
          <a:p>
            <a:endParaRPr lang="en-US">
              <a:latin typeface="Franklin Gothic Book" pitchFamily="34" charset="0"/>
            </a:endParaRPr>
          </a:p>
        </p:txBody>
      </p:sp>
      <p:sp>
        <p:nvSpPr>
          <p:cNvPr id="6" name="5-Point Star 5"/>
          <p:cNvSpPr/>
          <p:nvPr/>
        </p:nvSpPr>
        <p:spPr>
          <a:xfrm>
            <a:off x="176213" y="37338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graphicFrame>
        <p:nvGraphicFramePr>
          <p:cNvPr id="11" name="Content Placeholder 4"/>
          <p:cNvGraphicFramePr>
            <a:graphicFrameLocks/>
          </p:cNvGraphicFramePr>
          <p:nvPr/>
        </p:nvGraphicFramePr>
        <p:xfrm>
          <a:off x="593725" y="2095500"/>
          <a:ext cx="8115300" cy="4648201"/>
        </p:xfrm>
        <a:graphic>
          <a:graphicData uri="http://schemas.openxmlformats.org/drawingml/2006/table">
            <a:tbl>
              <a:tblPr firstRow="1" bandRow="1">
                <a:tableStyleId>{F5AB1C69-6EDB-4FF4-983F-18BD219EF322}</a:tableStyleId>
              </a:tblPr>
              <a:tblGrid>
                <a:gridCol w="1733365"/>
                <a:gridCol w="6381935"/>
              </a:tblGrid>
              <a:tr h="666073">
                <a:tc>
                  <a:txBody>
                    <a:bodyPr/>
                    <a:lstStyle/>
                    <a:p>
                      <a:pPr algn="ctr"/>
                      <a:r>
                        <a:rPr lang="en-US" sz="1700" dirty="0" smtClean="0"/>
                        <a:t>Scale</a:t>
                      </a:r>
                      <a:endParaRPr lang="en-US" sz="1700" dirty="0"/>
                    </a:p>
                  </a:txBody>
                  <a:tcPr marL="82475" marR="82475" marT="41245" marB="41245" anchor="ctr"/>
                </a:tc>
                <a:tc>
                  <a:txBody>
                    <a:bodyPr/>
                    <a:lstStyle/>
                    <a:p>
                      <a:pPr algn="ctr"/>
                      <a:r>
                        <a:rPr lang="en-US" sz="1700" dirty="0" smtClean="0"/>
                        <a:t>Comments</a:t>
                      </a:r>
                      <a:endParaRPr lang="en-US" sz="1700" dirty="0"/>
                    </a:p>
                  </a:txBody>
                  <a:tcPr marL="82475" marR="82475" marT="41245" marB="41245" anchor="ctr"/>
                </a:tc>
              </a:tr>
              <a:tr h="758159">
                <a:tc>
                  <a:txBody>
                    <a:bodyPr/>
                    <a:lstStyle/>
                    <a:p>
                      <a:pPr algn="ctr"/>
                      <a:r>
                        <a:rPr lang="en-US" sz="1700" b="1" dirty="0" smtClean="0">
                          <a:solidFill>
                            <a:schemeClr val="accent4">
                              <a:lumMod val="75000"/>
                            </a:schemeClr>
                          </a:solidFill>
                        </a:rPr>
                        <a:t>Score 4.0</a:t>
                      </a:r>
                      <a:endParaRPr lang="en-US" sz="1700" b="1" dirty="0">
                        <a:solidFill>
                          <a:schemeClr val="accent4">
                            <a:lumMod val="75000"/>
                          </a:schemeClr>
                        </a:solidFill>
                      </a:endParaRPr>
                    </a:p>
                  </a:txBody>
                  <a:tcPr marL="82475" marR="82475" marT="41245" marB="41245" anchor="ctr"/>
                </a:tc>
                <a:tc>
                  <a:txBody>
                    <a:bodyPr/>
                    <a:lstStyle/>
                    <a:p>
                      <a:pPr>
                        <a:buFont typeface="Arial" pitchFamily="34" charset="0"/>
                        <a:buNone/>
                      </a:pPr>
                      <a:endParaRPr lang="en-US" sz="1700" b="1" dirty="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3.0</a:t>
                      </a:r>
                      <a:endParaRPr lang="en-US" sz="1700" b="1" dirty="0">
                        <a:solidFill>
                          <a:schemeClr val="accent4">
                            <a:lumMod val="75000"/>
                          </a:schemeClr>
                        </a:solidFill>
                      </a:endParaRPr>
                    </a:p>
                  </a:txBody>
                  <a:tcPr marL="82475" marR="82475" marT="41245" marB="41245" anchor="ctr"/>
                </a:tc>
                <a:tc>
                  <a:txBody>
                    <a:bodyPr/>
                    <a:lstStyle/>
                    <a:p>
                      <a:pPr marL="0" indent="4763">
                        <a:buNone/>
                      </a:pPr>
                      <a:endParaRPr lang="en-US" sz="1800" b="1" dirty="0" smtClean="0">
                        <a:solidFill>
                          <a:schemeClr val="accent4">
                            <a:lumMod val="75000"/>
                          </a:schemeClr>
                        </a:solidFill>
                      </a:endParaRPr>
                    </a:p>
                  </a:txBody>
                  <a:tcPr marL="82475" marR="82475" marT="41245" marB="41245" anchor="ctr"/>
                </a:tc>
              </a:tr>
              <a:tr h="1083087">
                <a:tc>
                  <a:txBody>
                    <a:bodyPr/>
                    <a:lstStyle/>
                    <a:p>
                      <a:pPr algn="ctr"/>
                      <a:r>
                        <a:rPr lang="en-US" sz="1700" b="1" dirty="0" smtClean="0">
                          <a:solidFill>
                            <a:schemeClr val="accent4">
                              <a:lumMod val="75000"/>
                            </a:schemeClr>
                          </a:solidFill>
                        </a:rPr>
                        <a:t>Score 2.0</a:t>
                      </a:r>
                      <a:endParaRPr lang="en-US" sz="1700" b="1" dirty="0">
                        <a:solidFill>
                          <a:schemeClr val="accent4">
                            <a:lumMod val="75000"/>
                          </a:schemeClr>
                        </a:solidFill>
                      </a:endParaRPr>
                    </a:p>
                  </a:txBody>
                  <a:tcPr marL="82475" marR="82475" marT="41245" marB="41245"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1" baseline="0" dirty="0" smtClean="0">
                        <a:solidFill>
                          <a:schemeClr val="accent4">
                            <a:lumMod val="75000"/>
                          </a:schemeClr>
                        </a:solidFill>
                      </a:endParaRPr>
                    </a:p>
                  </a:txBody>
                  <a:tcPr marL="82475" marR="82475" marT="41245" marB="41245" anchor="ctr"/>
                </a:tc>
              </a:tr>
              <a:tr h="533093">
                <a:tc>
                  <a:txBody>
                    <a:bodyPr/>
                    <a:lstStyle/>
                    <a:p>
                      <a:pPr algn="ctr"/>
                      <a:r>
                        <a:rPr lang="en-US" sz="1700" b="1" dirty="0" smtClean="0">
                          <a:solidFill>
                            <a:schemeClr val="accent4">
                              <a:lumMod val="75000"/>
                            </a:schemeClr>
                          </a:solidFill>
                        </a:rPr>
                        <a:t>Score 1.0</a:t>
                      </a:r>
                      <a:endParaRPr lang="en-US" sz="1700" b="1" dirty="0">
                        <a:solidFill>
                          <a:schemeClr val="accent4">
                            <a:lumMod val="75000"/>
                          </a:schemeClr>
                        </a:solidFill>
                      </a:endParaRPr>
                    </a:p>
                  </a:txBody>
                  <a:tcPr marL="82475" marR="82475" marT="41245" marB="41245" anchor="ctr"/>
                </a:tc>
                <a:tc>
                  <a:txBody>
                    <a:bodyPr/>
                    <a:lstStyle/>
                    <a:p>
                      <a:r>
                        <a:rPr lang="en-US" sz="1700" b="1" dirty="0" smtClean="0">
                          <a:solidFill>
                            <a:schemeClr val="accent4">
                              <a:lumMod val="75000"/>
                            </a:schemeClr>
                          </a:solidFill>
                        </a:rPr>
                        <a:t>With help, partial success</a:t>
                      </a:r>
                      <a:endParaRPr lang="en-US" sz="1700" b="1" dirty="0">
                        <a:solidFill>
                          <a:schemeClr val="accent4">
                            <a:lumMod val="75000"/>
                          </a:schemeClr>
                        </a:solidFill>
                      </a:endParaRPr>
                    </a:p>
                  </a:txBody>
                  <a:tcPr marL="82475" marR="82475" marT="41245" marB="41245" anchor="ctr"/>
                </a:tc>
              </a:tr>
              <a:tr h="524702">
                <a:tc>
                  <a:txBody>
                    <a:bodyPr/>
                    <a:lstStyle/>
                    <a:p>
                      <a:pPr algn="ctr"/>
                      <a:r>
                        <a:rPr lang="en-US" sz="1700" b="1" dirty="0" smtClean="0">
                          <a:solidFill>
                            <a:schemeClr val="accent4">
                              <a:lumMod val="75000"/>
                            </a:schemeClr>
                          </a:solidFill>
                        </a:rPr>
                        <a:t>Score 0.0</a:t>
                      </a:r>
                      <a:endParaRPr lang="en-US" sz="1700" b="1" dirty="0">
                        <a:solidFill>
                          <a:schemeClr val="accent4">
                            <a:lumMod val="75000"/>
                          </a:schemeClr>
                        </a:solidFill>
                      </a:endParaRPr>
                    </a:p>
                  </a:txBody>
                  <a:tcPr marL="82475" marR="82475" marT="41245" marB="41245" anchor="ctr"/>
                </a:tc>
                <a:tc>
                  <a:txBody>
                    <a:bodyPr/>
                    <a:lstStyle/>
                    <a:p>
                      <a:r>
                        <a:rPr lang="en-US" sz="1700" b="1" dirty="0" smtClean="0">
                          <a:solidFill>
                            <a:schemeClr val="accent4">
                              <a:lumMod val="75000"/>
                            </a:schemeClr>
                          </a:solidFill>
                        </a:rPr>
                        <a:t>Even</a:t>
                      </a:r>
                      <a:r>
                        <a:rPr lang="en-US" sz="1700" b="1" baseline="0" dirty="0" smtClean="0">
                          <a:solidFill>
                            <a:schemeClr val="accent4">
                              <a:lumMod val="75000"/>
                            </a:schemeClr>
                          </a:solidFill>
                        </a:rPr>
                        <a:t> with help, no success</a:t>
                      </a:r>
                      <a:endParaRPr lang="en-US" sz="1700" b="1" dirty="0">
                        <a:solidFill>
                          <a:schemeClr val="accent4">
                            <a:lumMod val="75000"/>
                          </a:schemeClr>
                        </a:solidFill>
                      </a:endParaRPr>
                    </a:p>
                  </a:txBody>
                  <a:tcPr marL="82475" marR="82475" marT="41245" marB="41245" anchor="ctr"/>
                </a:tc>
              </a:tr>
            </a:tbl>
          </a:graphicData>
        </a:graphic>
      </p:graphicFrame>
      <p:sp>
        <p:nvSpPr>
          <p:cNvPr id="13" name="Content Placeholder 2"/>
          <p:cNvSpPr txBox="1">
            <a:spLocks/>
          </p:cNvSpPr>
          <p:nvPr/>
        </p:nvSpPr>
        <p:spPr>
          <a:xfrm>
            <a:off x="3124200" y="1143000"/>
            <a:ext cx="5257800" cy="762000"/>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None/>
              <a:defRPr/>
            </a:pPr>
            <a:endParaRPr lang="en-US" sz="3200" dirty="0">
              <a:solidFill>
                <a:schemeClr val="tx2"/>
              </a:solidFill>
              <a:latin typeface="+mn-lt"/>
            </a:endParaRPr>
          </a:p>
        </p:txBody>
      </p:sp>
      <p:sp>
        <p:nvSpPr>
          <p:cNvPr id="14" name="TextBox 13"/>
          <p:cNvSpPr txBox="1"/>
          <p:nvPr/>
        </p:nvSpPr>
        <p:spPr>
          <a:xfrm>
            <a:off x="2325688" y="4648200"/>
            <a:ext cx="6361112" cy="1077913"/>
          </a:xfrm>
          <a:prstGeom prst="rect">
            <a:avLst/>
          </a:prstGeom>
          <a:noFill/>
        </p:spPr>
        <p:txBody>
          <a:bodyPr>
            <a:spAutoFit/>
          </a:bodyPr>
          <a:lstStyle/>
          <a:p>
            <a:pPr fontAlgn="auto">
              <a:spcBef>
                <a:spcPts val="0"/>
              </a:spcBef>
              <a:spcAft>
                <a:spcPts val="0"/>
              </a:spcAft>
              <a:defRPr/>
            </a:pPr>
            <a:r>
              <a:rPr lang="en-US" sz="1600" b="1" dirty="0">
                <a:solidFill>
                  <a:schemeClr val="accent4">
                    <a:lumMod val="75000"/>
                  </a:schemeClr>
                </a:solidFill>
                <a:latin typeface="+mn-lt"/>
              </a:rPr>
              <a:t>The student will:</a:t>
            </a:r>
          </a:p>
          <a:p>
            <a:pPr marL="285750" indent="-285750" fontAlgn="auto">
              <a:spcBef>
                <a:spcPts val="0"/>
              </a:spcBef>
              <a:spcAft>
                <a:spcPts val="0"/>
              </a:spcAft>
              <a:buFontTx/>
              <a:buChar char="-"/>
              <a:defRPr/>
            </a:pPr>
            <a:r>
              <a:rPr lang="en-US" sz="1600" b="1" dirty="0">
                <a:solidFill>
                  <a:srgbClr val="C00000"/>
                </a:solidFill>
                <a:latin typeface="+mn-lt"/>
              </a:rPr>
              <a:t>define</a:t>
            </a:r>
            <a:r>
              <a:rPr lang="en-US" sz="1600" b="1" dirty="0">
                <a:solidFill>
                  <a:schemeClr val="accent1"/>
                </a:solidFill>
                <a:latin typeface="+mn-lt"/>
              </a:rPr>
              <a:t> </a:t>
            </a:r>
            <a:r>
              <a:rPr lang="en-US" sz="1600" b="1" dirty="0">
                <a:solidFill>
                  <a:schemeClr val="accent4">
                    <a:lumMod val="75000"/>
                  </a:schemeClr>
                </a:solidFill>
                <a:latin typeface="+mn-lt"/>
              </a:rPr>
              <a:t>model, subatomic particle, proton, electron, nucleus</a:t>
            </a:r>
          </a:p>
          <a:p>
            <a:pPr marL="285750" indent="-285750" fontAlgn="auto">
              <a:spcBef>
                <a:spcPts val="0"/>
              </a:spcBef>
              <a:spcAft>
                <a:spcPts val="0"/>
              </a:spcAft>
              <a:buFontTx/>
              <a:buChar char="-"/>
              <a:defRPr/>
            </a:pPr>
            <a:r>
              <a:rPr lang="en-US" sz="1600" b="1" dirty="0">
                <a:solidFill>
                  <a:srgbClr val="C00000"/>
                </a:solidFill>
                <a:latin typeface="+mn-lt"/>
              </a:rPr>
              <a:t>understand </a:t>
            </a:r>
            <a:r>
              <a:rPr lang="en-US" sz="1600" b="1" dirty="0">
                <a:solidFill>
                  <a:schemeClr val="accent4">
                    <a:lumMod val="75000"/>
                  </a:schemeClr>
                </a:solidFill>
                <a:latin typeface="+mn-lt"/>
              </a:rPr>
              <a:t>results of historical</a:t>
            </a:r>
            <a:r>
              <a:rPr lang="en-US" sz="1600" b="1" dirty="0">
                <a:solidFill>
                  <a:srgbClr val="008000"/>
                </a:solidFill>
                <a:latin typeface="+mn-lt"/>
              </a:rPr>
              <a:t> </a:t>
            </a:r>
            <a:r>
              <a:rPr lang="en-US" sz="1600" b="1" dirty="0">
                <a:solidFill>
                  <a:schemeClr val="accent4">
                    <a:lumMod val="75000"/>
                  </a:schemeClr>
                </a:solidFill>
                <a:latin typeface="+mn-lt"/>
              </a:rPr>
              <a:t>experiments and previous  </a:t>
            </a:r>
          </a:p>
          <a:p>
            <a:pPr fontAlgn="auto">
              <a:spcBef>
                <a:spcPts val="0"/>
              </a:spcBef>
              <a:spcAft>
                <a:spcPts val="0"/>
              </a:spcAft>
              <a:defRPr/>
            </a:pPr>
            <a:r>
              <a:rPr lang="en-US" sz="1600" b="1" dirty="0">
                <a:solidFill>
                  <a:schemeClr val="accent4">
                    <a:lumMod val="75000"/>
                  </a:schemeClr>
                </a:solidFill>
                <a:latin typeface="+mn-lt"/>
              </a:rPr>
              <a:t>     atomic model representations</a:t>
            </a:r>
            <a:endParaRPr lang="en-US" dirty="0">
              <a:latin typeface="+mn-lt"/>
            </a:endParaRPr>
          </a:p>
        </p:txBody>
      </p:sp>
      <p:sp>
        <p:nvSpPr>
          <p:cNvPr id="15" name="TextBox 14"/>
          <p:cNvSpPr txBox="1"/>
          <p:nvPr/>
        </p:nvSpPr>
        <p:spPr>
          <a:xfrm>
            <a:off x="2325688" y="2819400"/>
            <a:ext cx="6361112" cy="584200"/>
          </a:xfrm>
          <a:prstGeom prst="rect">
            <a:avLst/>
          </a:prstGeom>
          <a:noFill/>
        </p:spPr>
        <p:txBody>
          <a:bodyPr>
            <a:spAutoFit/>
          </a:bodyPr>
          <a:lstStyle/>
          <a:p>
            <a:pPr fontAlgn="auto">
              <a:spcBef>
                <a:spcPts val="0"/>
              </a:spcBef>
              <a:spcAft>
                <a:spcPts val="0"/>
              </a:spcAft>
              <a:buFont typeface="Arial" pitchFamily="34" charset="0"/>
              <a:buNone/>
              <a:defRPr/>
            </a:pPr>
            <a:r>
              <a:rPr lang="en-US" sz="1600" b="1" dirty="0">
                <a:solidFill>
                  <a:srgbClr val="006600"/>
                </a:solidFill>
                <a:latin typeface="+mn-lt"/>
              </a:rPr>
              <a:t>Predict how atomic models might have evolved if different experimental results had been obtained</a:t>
            </a:r>
            <a:r>
              <a:rPr lang="en-US" sz="1600" b="1" dirty="0">
                <a:solidFill>
                  <a:schemeClr val="accent4">
                    <a:lumMod val="75000"/>
                  </a:schemeClr>
                </a:solidFill>
                <a:latin typeface="+mn-lt"/>
              </a:rPr>
              <a:t>.</a:t>
            </a:r>
          </a:p>
        </p:txBody>
      </p:sp>
      <p:graphicFrame>
        <p:nvGraphicFramePr>
          <p:cNvPr id="247877" name="Object 69"/>
          <p:cNvGraphicFramePr>
            <a:graphicFrameLocks noChangeAspect="1"/>
          </p:cNvGraphicFramePr>
          <p:nvPr/>
        </p:nvGraphicFramePr>
        <p:xfrm>
          <a:off x="8380413" y="5548313"/>
          <a:ext cx="414337" cy="592137"/>
        </p:xfrm>
        <a:graphic>
          <a:graphicData uri="http://schemas.openxmlformats.org/presentationml/2006/ole">
            <mc:AlternateContent xmlns:mc="http://schemas.openxmlformats.org/markup-compatibility/2006">
              <mc:Choice xmlns:v="urn:schemas-microsoft-com:vml" Requires="v">
                <p:oleObj spid="_x0000_s247879" name="Document" r:id="rId4" imgW="2511428" imgH="3582753" progId="Word.Document.8">
                  <p:embed/>
                </p:oleObj>
              </mc:Choice>
              <mc:Fallback>
                <p:oleObj name="Document" r:id="rId4" imgW="2511428" imgH="3582753" progId="Word.Document.8">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55483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907" name="TextBox 9"/>
          <p:cNvSpPr txBox="1">
            <a:spLocks noChangeArrowheads="1"/>
          </p:cNvSpPr>
          <p:nvPr/>
        </p:nvSpPr>
        <p:spPr bwMode="auto">
          <a:xfrm>
            <a:off x="5943600" y="60785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
        <p:nvSpPr>
          <p:cNvPr id="12" name="Rectangle 11"/>
          <p:cNvSpPr>
            <a:spLocks noChangeArrowheads="1"/>
          </p:cNvSpPr>
          <p:nvPr/>
        </p:nvSpPr>
        <p:spPr bwMode="auto">
          <a:xfrm>
            <a:off x="3276600" y="1138238"/>
            <a:ext cx="5791200" cy="923925"/>
          </a:xfrm>
          <a:prstGeom prst="rect">
            <a:avLst/>
          </a:prstGeom>
          <a:noFill/>
          <a:ln w="9525">
            <a:noFill/>
            <a:miter lim="800000"/>
            <a:headEnd/>
            <a:tailEnd/>
          </a:ln>
        </p:spPr>
        <p:txBody>
          <a:bodyPr>
            <a:spAutoFit/>
          </a:bodyPr>
          <a:lstStyle/>
          <a:p>
            <a:r>
              <a:rPr lang="en-US" b="1">
                <a:latin typeface="Cambria" pitchFamily="18" charset="0"/>
              </a:rPr>
              <a:t>Students will be able to </a:t>
            </a:r>
            <a:r>
              <a:rPr lang="en-US" b="1">
                <a:solidFill>
                  <a:srgbClr val="FF0000"/>
                </a:solidFill>
                <a:latin typeface="Cambria" pitchFamily="18" charset="0"/>
              </a:rPr>
              <a:t>describe</a:t>
            </a:r>
            <a:r>
              <a:rPr lang="en-US" b="1">
                <a:latin typeface="Cambria" pitchFamily="18" charset="0"/>
              </a:rPr>
              <a:t> changes in the atomic model over time and why those changes were necessitated by experimental evidence.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0.09999 0.0007 L -0.11355 0.34482 " pathEditMode="relative" rAng="0" ptsTypes="AA">
                                      <p:cBhvr>
                                        <p:cTn id="11" dur="2000" fill="hold"/>
                                        <p:tgtEl>
                                          <p:spTgt spid="12">
                                            <p:txEl>
                                              <p:pRg st="0" end="0"/>
                                            </p:txEl>
                                          </p:spTgt>
                                        </p:tgtEl>
                                        <p:attrNameLst>
                                          <p:attrName>ppt_x</p:attrName>
                                          <p:attrName>ppt_y</p:attrName>
                                        </p:attrNameLst>
                                      </p:cBhvr>
                                      <p:rCtr x="-677" y="17206"/>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86800" cy="838200"/>
          </a:xfrm>
        </p:spPr>
        <p:txBody>
          <a:bodyPr>
            <a:normAutofit fontScale="90000"/>
          </a:bodyPr>
          <a:lstStyle/>
          <a:p>
            <a:pPr eaLnBrk="1" fontAlgn="auto" hangingPunct="1">
              <a:spcAft>
                <a:spcPts val="0"/>
              </a:spcAft>
              <a:defRPr/>
            </a:pPr>
            <a:r>
              <a:rPr lang="en-US" dirty="0" smtClean="0">
                <a:effectLst/>
              </a:rPr>
              <a:t>Exercise 3.1</a:t>
            </a:r>
            <a:br>
              <a:rPr lang="en-US" dirty="0" smtClean="0">
                <a:effectLst/>
              </a:rPr>
            </a:br>
            <a:endParaRPr lang="en-US" dirty="0">
              <a:effectLst/>
            </a:endParaRPr>
          </a:p>
        </p:txBody>
      </p:sp>
      <p:sp>
        <p:nvSpPr>
          <p:cNvPr id="300034" name="Content Placeholder 2"/>
          <p:cNvSpPr>
            <a:spLocks noGrp="1"/>
          </p:cNvSpPr>
          <p:nvPr>
            <p:ph idx="1"/>
          </p:nvPr>
        </p:nvSpPr>
        <p:spPr>
          <a:xfrm>
            <a:off x="2971800" y="533400"/>
            <a:ext cx="8686800" cy="4525963"/>
          </a:xfrm>
        </p:spPr>
        <p:txBody>
          <a:bodyPr/>
          <a:lstStyle/>
          <a:p>
            <a:pPr eaLnBrk="1" hangingPunct="1">
              <a:spcBef>
                <a:spcPct val="0"/>
              </a:spcBef>
              <a:buFont typeface="Wingdings 2" pitchFamily="18" charset="2"/>
              <a:buNone/>
            </a:pPr>
            <a:r>
              <a:rPr lang="en-US" smtClean="0"/>
              <a:t>Simpler and More Complex </a:t>
            </a:r>
          </a:p>
          <a:p>
            <a:pPr eaLnBrk="1" hangingPunct="1">
              <a:spcBef>
                <a:spcPct val="0"/>
              </a:spcBef>
              <a:buFont typeface="Wingdings 2" pitchFamily="18" charset="2"/>
              <a:buNone/>
            </a:pPr>
            <a:r>
              <a:rPr lang="en-US" smtClean="0"/>
              <a:t>Content for Learning Goals</a:t>
            </a:r>
          </a:p>
        </p:txBody>
      </p:sp>
      <p:sp>
        <p:nvSpPr>
          <p:cNvPr id="4" name="Content Placeholder 2"/>
          <p:cNvSpPr txBox="1">
            <a:spLocks/>
          </p:cNvSpPr>
          <p:nvPr/>
        </p:nvSpPr>
        <p:spPr>
          <a:xfrm>
            <a:off x="838200" y="2590800"/>
            <a:ext cx="8763000" cy="4525963"/>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None/>
              <a:defRPr/>
            </a:pPr>
            <a:r>
              <a:rPr lang="en-US" sz="8000" dirty="0">
                <a:solidFill>
                  <a:schemeClr val="accent3">
                    <a:lumMod val="75000"/>
                  </a:schemeClr>
                </a:solidFill>
                <a:latin typeface="Jokerman" pitchFamily="82" charset="0"/>
                <a:cs typeface="Narkisim" pitchFamily="34" charset="-79"/>
              </a:rPr>
              <a:t>DANCE </a:t>
            </a:r>
          </a:p>
          <a:p>
            <a:pPr marL="342900" indent="-342900" fontAlgn="auto">
              <a:spcBef>
                <a:spcPct val="20000"/>
              </a:spcBef>
              <a:spcAft>
                <a:spcPts val="0"/>
              </a:spcAft>
              <a:buClr>
                <a:schemeClr val="accent1"/>
              </a:buClr>
              <a:buSzPct val="70000"/>
              <a:buFont typeface="Wingdings 2"/>
              <a:buNone/>
              <a:defRPr/>
            </a:pPr>
            <a:r>
              <a:rPr lang="en-US" sz="8000" dirty="0">
                <a:solidFill>
                  <a:schemeClr val="accent3">
                    <a:lumMod val="75000"/>
                  </a:schemeClr>
                </a:solidFill>
                <a:latin typeface="Jokerman" pitchFamily="82" charset="0"/>
                <a:cs typeface="Narkisim" pitchFamily="34" charset="-79"/>
              </a:rPr>
              <a:t>       PARTNERS</a:t>
            </a:r>
          </a:p>
        </p:txBody>
      </p:sp>
      <p:pic>
        <p:nvPicPr>
          <p:cNvPr id="300036" name="Picture 1" descr="C:\Users\hunzikdl\AppData\Local\Microsoft\Windows\Temporary Internet Files\Content.IE5\VOTP0I65\MC900057374[1].wmf"/>
          <p:cNvPicPr>
            <a:picLocks noChangeAspect="1" noChangeArrowheads="1"/>
          </p:cNvPicPr>
          <p:nvPr/>
        </p:nvPicPr>
        <p:blipFill>
          <a:blip r:embed="rId3"/>
          <a:srcRect/>
          <a:stretch>
            <a:fillRect/>
          </a:stretch>
        </p:blipFill>
        <p:spPr bwMode="auto">
          <a:xfrm rot="-1119241">
            <a:off x="5743575" y="2279650"/>
            <a:ext cx="1693863" cy="1881188"/>
          </a:xfrm>
          <a:prstGeom prst="rect">
            <a:avLst/>
          </a:prstGeom>
          <a:noFill/>
          <a:ln w="9525">
            <a:noFill/>
            <a:miter lim="800000"/>
            <a:headEnd/>
            <a:tailEnd/>
          </a:ln>
        </p:spPr>
      </p:pic>
      <p:pic>
        <p:nvPicPr>
          <p:cNvPr id="300037" name="Picture 3" descr="C:\Users\hunzikdl\AppData\Local\Microsoft\Windows\Temporary Internet Files\Content.IE5\PE6V9N77\MC900078766[1].wmf"/>
          <p:cNvPicPr>
            <a:picLocks noChangeAspect="1" noChangeArrowheads="1"/>
          </p:cNvPicPr>
          <p:nvPr/>
        </p:nvPicPr>
        <p:blipFill>
          <a:blip r:embed="rId4"/>
          <a:srcRect/>
          <a:stretch>
            <a:fillRect/>
          </a:stretch>
        </p:blipFill>
        <p:spPr bwMode="auto">
          <a:xfrm rot="-956282">
            <a:off x="265113" y="4005263"/>
            <a:ext cx="2286000" cy="2244725"/>
          </a:xfrm>
          <a:prstGeom prst="rect">
            <a:avLst/>
          </a:prstGeom>
          <a:noFill/>
          <a:ln w="9525">
            <a:noFill/>
            <a:miter lim="800000"/>
            <a:headEnd/>
            <a:tailEnd/>
          </a:ln>
        </p:spPr>
      </p:pic>
      <p:sp>
        <p:nvSpPr>
          <p:cNvPr id="300038" name="Rectangle 6"/>
          <p:cNvSpPr>
            <a:spLocks noChangeArrowheads="1"/>
          </p:cNvSpPr>
          <p:nvPr/>
        </p:nvSpPr>
        <p:spPr bwMode="auto">
          <a:xfrm>
            <a:off x="0" y="1524000"/>
            <a:ext cx="9144000" cy="369888"/>
          </a:xfrm>
          <a:prstGeom prst="rect">
            <a:avLst/>
          </a:prstGeom>
          <a:noFill/>
          <a:ln w="9525">
            <a:noFill/>
            <a:miter lim="800000"/>
            <a:headEnd/>
            <a:tailEnd/>
          </a:ln>
        </p:spPr>
        <p:txBody>
          <a:bodyPr>
            <a:spAutoFit/>
          </a:bodyPr>
          <a:lstStyle/>
          <a:p>
            <a:pPr algn="ctr"/>
            <a:r>
              <a:rPr lang="en-US">
                <a:latin typeface="Franklin Gothic Book" pitchFamily="34" charset="0"/>
                <a:hlinkClick r:id="rId5"/>
              </a:rPr>
              <a:t>http://www.marzanoresearch.com/reproducibles/designing_teaching.aspx#reproducibles</a:t>
            </a:r>
            <a:endParaRPr lang="en-US">
              <a:latin typeface="Franklin Gothic Boo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 y="381000"/>
          <a:ext cx="8915399" cy="6262603"/>
        </p:xfrm>
        <a:graphic>
          <a:graphicData uri="http://schemas.openxmlformats.org/drawingml/2006/table">
            <a:tbl>
              <a:tblPr/>
              <a:tblGrid>
                <a:gridCol w="599354"/>
                <a:gridCol w="793149"/>
                <a:gridCol w="7522896"/>
              </a:tblGrid>
              <a:tr h="1093721">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In addition to Score 3.0, in-depth inferences and applications that go beyond instruction to the standard</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4.0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52973">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In addition to score 3.0 performance, in-depth inferences and applications with partial success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874977">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dirty="0" smtClean="0">
                          <a:solidFill>
                            <a:srgbClr val="000000"/>
                          </a:solidFill>
                          <a:latin typeface="Cambria"/>
                          <a:ea typeface="Times New Roman"/>
                          <a:cs typeface="Times New Roman"/>
                        </a:rPr>
                        <a:t>:</a:t>
                      </a:r>
                    </a:p>
                    <a:p>
                      <a:pPr marL="0" marR="0">
                        <a:lnSpc>
                          <a:spcPct val="115000"/>
                        </a:lnSpc>
                        <a:spcBef>
                          <a:spcPts val="0"/>
                        </a:spcBef>
                        <a:spcAft>
                          <a:spcPts val="0"/>
                        </a:spcAft>
                        <a:buFont typeface="Arial" pitchFamily="34" charset="0"/>
                        <a:buNone/>
                      </a:pP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3.0 content (simple or complex)</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4642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No major errors or omissions regarding 2.0 content and partial knowledge of the 3.0 content</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240618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b="1" dirty="0" smtClean="0">
                          <a:solidFill>
                            <a:srgbClr val="000000"/>
                          </a:solidFill>
                          <a:latin typeface="Cambria"/>
                          <a:ea typeface="Times New Roman"/>
                          <a:cs typeface="Times New Roman"/>
                        </a:rPr>
                        <a:t>The </a:t>
                      </a:r>
                      <a:r>
                        <a:rPr lang="en-US" sz="1200" b="1" dirty="0">
                          <a:solidFill>
                            <a:srgbClr val="000000"/>
                          </a:solidFill>
                          <a:latin typeface="Cambria"/>
                          <a:ea typeface="Times New Roman"/>
                          <a:cs typeface="Times New Roman"/>
                        </a:rPr>
                        <a:t>student recognizes and describes specific terminology such as</a:t>
                      </a:r>
                      <a:r>
                        <a:rPr lang="en-US" sz="1200" b="1" dirty="0" smtClean="0">
                          <a:solidFill>
                            <a:srgbClr val="000000"/>
                          </a:solidFill>
                          <a:latin typeface="Cambria"/>
                          <a:ea typeface="Times New Roman"/>
                          <a:cs typeface="Times New Roman"/>
                        </a:rPr>
                        <a:t>:</a:t>
                      </a: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The student will</a:t>
                      </a:r>
                      <a:r>
                        <a:rPr lang="en-US" sz="1200" b="1" dirty="0" smtClean="0">
                          <a:solidFill>
                            <a:srgbClr val="000000"/>
                          </a:solidFill>
                          <a:latin typeface="Cambria"/>
                          <a:ea typeface="Times New Roman"/>
                          <a:cs typeface="Times New Roman"/>
                        </a:rPr>
                        <a:t>:</a:t>
                      </a: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b="1" dirty="0" smtClean="0">
                        <a:solidFill>
                          <a:srgbClr val="000000"/>
                        </a:solidFill>
                        <a:latin typeface="Cambria"/>
                        <a:ea typeface="Calibri"/>
                        <a:cs typeface="Times New Roman"/>
                      </a:endParaRPr>
                    </a:p>
                    <a:p>
                      <a:pPr marL="0" marR="0">
                        <a:lnSpc>
                          <a:spcPct val="115000"/>
                        </a:lnSpc>
                        <a:spcBef>
                          <a:spcPts val="0"/>
                        </a:spcBef>
                        <a:spcAft>
                          <a:spcPts val="0"/>
                        </a:spcAft>
                      </a:pP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simpler details and processes but major errors or omissions regarding the more complex ideas and processes</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4642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Partial knowledge of the score 2.0 content, but major errors or omissions regarding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437488">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r h="246425">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With help, a partial understanding of the score 2.0 content, but not the score 3.0 content</a:t>
                      </a:r>
                      <a:endParaRPr lang="en-US" sz="120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r>
              <a:tr h="328567">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7440" marR="47440"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7440" marR="474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187394" name="AutoShape 2"/>
          <p:cNvSpPr>
            <a:spLocks noChangeArrowheads="1"/>
          </p:cNvSpPr>
          <p:nvPr/>
        </p:nvSpPr>
        <p:spPr bwMode="auto">
          <a:xfrm>
            <a:off x="228600" y="1828800"/>
            <a:ext cx="228600" cy="2095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sp>
        <p:nvSpPr>
          <p:cNvPr id="187396" name="AutoShape 4"/>
          <p:cNvSpPr>
            <a:spLocks noChangeArrowheads="1"/>
          </p:cNvSpPr>
          <p:nvPr/>
        </p:nvSpPr>
        <p:spPr bwMode="auto">
          <a:xfrm>
            <a:off x="228600" y="46482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sp>
        <p:nvSpPr>
          <p:cNvPr id="187395" name="AutoShape 3"/>
          <p:cNvSpPr>
            <a:spLocks noChangeArrowheads="1"/>
          </p:cNvSpPr>
          <p:nvPr/>
        </p:nvSpPr>
        <p:spPr bwMode="auto">
          <a:xfrm>
            <a:off x="228600" y="23622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sp>
        <p:nvSpPr>
          <p:cNvPr id="187393" name="AutoShape 1"/>
          <p:cNvSpPr>
            <a:spLocks noChangeArrowheads="1"/>
          </p:cNvSpPr>
          <p:nvPr/>
        </p:nvSpPr>
        <p:spPr bwMode="auto">
          <a:xfrm>
            <a:off x="228600" y="10668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ndParaRPr>
          </a:p>
        </p:txBody>
      </p:sp>
      <p:graphicFrame>
        <p:nvGraphicFramePr>
          <p:cNvPr id="236609" name="Object 65"/>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36611" name="Document" r:id="rId4" imgW="2511428" imgH="3582753" progId="Word.Document.8">
                  <p:embed/>
                </p:oleObj>
              </mc:Choice>
              <mc:Fallback>
                <p:oleObj name="Document" r:id="rId4" imgW="2511428" imgH="3582753" progId="Word.Document.8">
                  <p:embed/>
                  <p:pic>
                    <p:nvPicPr>
                      <p:cNvPr id="0" name="Picture 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6657" name="TextBox 8"/>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533400"/>
            <a:ext cx="8686800" cy="701675"/>
          </a:xfrm>
        </p:spPr>
        <p:txBody>
          <a:bodyPr/>
          <a:lstStyle/>
          <a:p>
            <a:pPr eaLnBrk="1" fontAlgn="auto" hangingPunct="1">
              <a:spcAft>
                <a:spcPts val="0"/>
              </a:spcAft>
              <a:defRPr/>
            </a:pPr>
            <a:r>
              <a:rPr lang="en-US" sz="2600" b="1" dirty="0" smtClean="0">
                <a:solidFill>
                  <a:srgbClr val="C00000"/>
                </a:solidFill>
                <a:latin typeface="Arial" charset="0"/>
                <a:ea typeface="ＭＳ Ｐゴシック" pitchFamily="34" charset="-128"/>
                <a:cs typeface="Arial" charset="0"/>
              </a:rPr>
              <a:t>Scale  Development for Student Learning</a:t>
            </a:r>
          </a:p>
        </p:txBody>
      </p:sp>
      <p:sp>
        <p:nvSpPr>
          <p:cNvPr id="108545" name="AutoShape 1"/>
          <p:cNvSpPr>
            <a:spLocks noChangeArrowheads="1"/>
          </p:cNvSpPr>
          <p:nvPr/>
        </p:nvSpPr>
        <p:spPr bwMode="auto">
          <a:xfrm>
            <a:off x="914400" y="3276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pic>
        <p:nvPicPr>
          <p:cNvPr id="308227" name="Picture 3"/>
          <p:cNvPicPr>
            <a:picLocks noChangeAspect="1" noChangeArrowheads="1"/>
          </p:cNvPicPr>
          <p:nvPr/>
        </p:nvPicPr>
        <p:blipFill>
          <a:blip r:embed="rId3"/>
          <a:srcRect/>
          <a:stretch>
            <a:fillRect/>
          </a:stretch>
        </p:blipFill>
        <p:spPr bwMode="auto">
          <a:xfrm>
            <a:off x="152400" y="1219200"/>
            <a:ext cx="88392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p>
        </p:txBody>
      </p:sp>
      <p:pic>
        <p:nvPicPr>
          <p:cNvPr id="237635" name="Picture 2"/>
          <p:cNvPicPr>
            <a:picLocks noGrp="1" noChangeAspect="1" noChangeArrowheads="1"/>
          </p:cNvPicPr>
          <p:nvPr>
            <p:ph idx="1"/>
          </p:nvPr>
        </p:nvPicPr>
        <p:blipFill>
          <a:blip r:embed="rId4"/>
          <a:srcRect/>
          <a:stretch>
            <a:fillRect/>
          </a:stretch>
        </p:blipFill>
        <p:spPr>
          <a:xfrm>
            <a:off x="80963" y="152400"/>
            <a:ext cx="8986837" cy="6553200"/>
          </a:xfrm>
        </p:spPr>
      </p:pic>
      <p:graphicFrame>
        <p:nvGraphicFramePr>
          <p:cNvPr id="237633" name="Object 65"/>
          <p:cNvGraphicFramePr>
            <a:graphicFrameLocks noChangeAspect="1"/>
          </p:cNvGraphicFramePr>
          <p:nvPr/>
        </p:nvGraphicFramePr>
        <p:xfrm>
          <a:off x="8380413" y="6005513"/>
          <a:ext cx="414337" cy="592137"/>
        </p:xfrm>
        <a:graphic>
          <a:graphicData uri="http://schemas.openxmlformats.org/presentationml/2006/ole">
            <mc:AlternateContent xmlns:mc="http://schemas.openxmlformats.org/markup-compatibility/2006">
              <mc:Choice xmlns:v="urn:schemas-microsoft-com:vml" Requires="v">
                <p:oleObj spid="_x0000_s237635" name="Document" r:id="rId5" imgW="2511428" imgH="3582753" progId="Word.Document.8">
                  <p:embed/>
                </p:oleObj>
              </mc:Choice>
              <mc:Fallback>
                <p:oleObj name="Document" r:id="rId5" imgW="2511428" imgH="3582753" progId="Word.Document.8">
                  <p:embed/>
                  <p:pic>
                    <p:nvPicPr>
                      <p:cNvPr id="0" name="Picture 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0413" y="60055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7636" name="TextBox 5"/>
          <p:cNvSpPr txBox="1">
            <a:spLocks noChangeArrowheads="1"/>
          </p:cNvSpPr>
          <p:nvPr/>
        </p:nvSpPr>
        <p:spPr bwMode="auto">
          <a:xfrm>
            <a:off x="5943600" y="65357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6" name="Content Placeholder 2"/>
          <p:cNvSpPr>
            <a:spLocks noGrp="1"/>
          </p:cNvSpPr>
          <p:nvPr>
            <p:ph idx="1"/>
          </p:nvPr>
        </p:nvSpPr>
        <p:spPr/>
        <p:txBody>
          <a:bodyPr/>
          <a:lstStyle/>
          <a:p>
            <a:pPr eaLnBrk="1" hangingPunct="1"/>
            <a:endParaRPr lang="en-US" smtClean="0"/>
          </a:p>
        </p:txBody>
      </p:sp>
      <p:graphicFrame>
        <p:nvGraphicFramePr>
          <p:cNvPr id="258104" name="Group 56"/>
          <p:cNvGraphicFramePr>
            <a:graphicFrameLocks noGrp="1"/>
          </p:cNvGraphicFramePr>
          <p:nvPr/>
        </p:nvGraphicFramePr>
        <p:xfrm>
          <a:off x="228600" y="76200"/>
          <a:ext cx="8686800" cy="6625908"/>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 </a:t>
                      </a:r>
                      <a:r>
                        <a:rPr kumimoji="0" lang="en-US" sz="1200" b="0" i="0" u="none" strike="noStrike" cap="none" normalizeH="0" baseline="0" smtClean="0">
                          <a:ln>
                            <a:noFill/>
                          </a:ln>
                          <a:solidFill>
                            <a:srgbClr val="FF3300"/>
                          </a:solidFill>
                          <a:effectLst/>
                          <a:latin typeface="Arial Black" pitchFamily="34" charset="0"/>
                        </a:rPr>
                        <a:t>describe changes in the atomic model over time and why those changes were necessitated by experimental evidence</a:t>
                      </a:r>
                      <a:r>
                        <a:rPr kumimoji="0" lang="en-US" sz="1200" b="1" i="0" u="none" strike="noStrike" cap="none" normalizeH="0" baseline="0" smtClean="0">
                          <a:ln>
                            <a:noFill/>
                          </a:ln>
                          <a:solidFill>
                            <a:schemeClr val="tx1"/>
                          </a:solidFill>
                          <a:effectLst/>
                          <a:latin typeface="Arial Black" pitchFamily="34" charset="0"/>
                        </a:rPr>
                        <a:t> </a:t>
                      </a:r>
                      <a:endParaRPr kumimoji="0" lang="en-US" sz="1200" b="1" i="0" u="none" strike="noStrike" cap="none" normalizeH="0" baseline="0" smtClean="0">
                        <a:ln>
                          <a:noFill/>
                        </a:ln>
                        <a:solidFill>
                          <a:schemeClr val="tx1"/>
                        </a:solidFill>
                        <a:effectLst/>
                        <a:latin typeface="Arial Black"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3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endParaRPr kumimoji="0" lang="en-US" sz="1200" b="1" i="0" u="none" strike="noStrike" cap="none" normalizeH="0" baseline="0" smtClean="0">
                        <a:ln>
                          <a:noFill/>
                        </a:ln>
                        <a:solidFill>
                          <a:srgbClr val="000000"/>
                        </a:solidFill>
                        <a:effectLst/>
                        <a:latin typeface="Cambria" pitchFamily="18"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6" name="AutoShape 1"/>
          <p:cNvSpPr>
            <a:spLocks noChangeArrowheads="1"/>
          </p:cNvSpPr>
          <p:nvPr/>
        </p:nvSpPr>
        <p:spPr bwMode="auto">
          <a:xfrm>
            <a:off x="384175" y="22860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a:defRPr/>
            </a:pPr>
            <a:endParaRPr lang="en-US"/>
          </a:p>
        </p:txBody>
      </p:sp>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8055" name="Object 7"/>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58057" name="Document" r:id="rId4" imgW="2511428" imgH="3582753" progId="Word.Document.8">
                  <p:embed/>
                </p:oleObj>
              </mc:Choice>
              <mc:Fallback>
                <p:oleObj name="Document" r:id="rId4" imgW="2511428" imgH="3582753" progId="Word.Document.8">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102"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81" name="Content Placeholder 2"/>
          <p:cNvSpPr>
            <a:spLocks noGrp="1"/>
          </p:cNvSpPr>
          <p:nvPr>
            <p:ph idx="1"/>
          </p:nvPr>
        </p:nvSpPr>
        <p:spPr/>
        <p:txBody>
          <a:bodyPr/>
          <a:lstStyle/>
          <a:p>
            <a:pPr eaLnBrk="1" hangingPunct="1"/>
            <a:endParaRPr lang="en-US" smtClean="0"/>
          </a:p>
        </p:txBody>
      </p:sp>
      <p:graphicFrame>
        <p:nvGraphicFramePr>
          <p:cNvPr id="259129" name="Group 57"/>
          <p:cNvGraphicFramePr>
            <a:graphicFrameLocks noGrp="1"/>
          </p:cNvGraphicFramePr>
          <p:nvPr/>
        </p:nvGraphicFramePr>
        <p:xfrm>
          <a:off x="228600" y="76200"/>
          <a:ext cx="8686800" cy="651948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The student will describe changes in the atomic model over time and why those changes were necessitated by </a:t>
                      </a: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experimental evidence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200" b="1"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25425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r>
                        <a:rPr kumimoji="0" lang="en-US" sz="1200" b="1"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smtClean="0">
                          <a:ln>
                            <a:noFill/>
                          </a:ln>
                          <a:solidFill>
                            <a:srgbClr val="000000"/>
                          </a:solidFill>
                          <a:effectLst/>
                          <a:latin typeface="Cambria" pitchFamily="18" charset="0"/>
                        </a:rPr>
                        <a:t> </a:t>
                      </a:r>
                      <a:r>
                        <a:rPr kumimoji="0" lang="en-US" sz="1200" b="0" i="0" u="none" strike="noStrike" cap="none" normalizeH="0" baseline="0" smtClean="0">
                          <a:ln>
                            <a:noFill/>
                          </a:ln>
                          <a:solidFill>
                            <a:srgbClr val="FF3300"/>
                          </a:solidFill>
                          <a:effectLst/>
                          <a:latin typeface="Arial Black" pitchFamily="34" charset="0"/>
                          <a:cs typeface="Times New Roman" pitchFamily="18" charset="0"/>
                        </a:rPr>
                        <a:t>model         subatomic particle            proton           electron              neutron             nucleus</a:t>
                      </a:r>
                      <a:endParaRPr kumimoji="0" lang="en-US" sz="1200" b="1" i="0" u="none" strike="noStrike" cap="none" normalizeH="0" baseline="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400" b="0" i="0" u="none" strike="noStrike" cap="none" normalizeH="0" baseline="0" smtClean="0">
                          <a:ln>
                            <a:noFill/>
                          </a:ln>
                          <a:solidFill>
                            <a:srgbClr val="000000"/>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6" name="AutoShape 1"/>
          <p:cNvSpPr>
            <a:spLocks noChangeArrowheads="1"/>
          </p:cNvSpPr>
          <p:nvPr/>
        </p:nvSpPr>
        <p:spPr bwMode="auto">
          <a:xfrm>
            <a:off x="384175" y="22860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a:defRPr/>
            </a:pPr>
            <a:endParaRPr lang="en-US"/>
          </a:p>
        </p:txBody>
      </p:sp>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59080" name="Object 8"/>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59082" name="Document" r:id="rId4" imgW="2511428" imgH="3582753" progId="Word.Document.8">
                  <p:embed/>
                </p:oleObj>
              </mc:Choice>
              <mc:Fallback>
                <p:oleObj name="Document" r:id="rId4" imgW="2511428" imgH="3582753" progId="Word.Document.8">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9127"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Group Norms</a:t>
            </a:r>
            <a:endParaRPr lang="en-US" dirty="0"/>
          </a:p>
        </p:txBody>
      </p:sp>
      <p:sp>
        <p:nvSpPr>
          <p:cNvPr id="3" name="Content Placeholder 2"/>
          <p:cNvSpPr>
            <a:spLocks noGrp="1"/>
          </p:cNvSpPr>
          <p:nvPr>
            <p:ph idx="1"/>
          </p:nvPr>
        </p:nvSpPr>
        <p:spPr>
          <a:xfrm>
            <a:off x="304800" y="1295400"/>
            <a:ext cx="8686800" cy="5181600"/>
          </a:xfrm>
        </p:spPr>
        <p:txBody>
          <a:bodyPr>
            <a:normAutofit fontScale="85000" lnSpcReduction="10000"/>
          </a:bodyPr>
          <a:lstStyle/>
          <a:p>
            <a:pPr eaLnBrk="1" fontAlgn="auto" hangingPunct="1">
              <a:spcAft>
                <a:spcPts val="0"/>
              </a:spcAft>
              <a:buFont typeface="Wingdings" pitchFamily="2" charset="2"/>
              <a:buChar char="v"/>
              <a:defRPr/>
            </a:pPr>
            <a:r>
              <a:rPr lang="en-US" sz="4800" dirty="0" smtClean="0">
                <a:latin typeface="Calibri" pitchFamily="34" charset="0"/>
                <a:ea typeface="ＭＳ Ｐゴシック" pitchFamily="34" charset="-128"/>
                <a:cs typeface="Arial" charset="0"/>
              </a:rPr>
              <a:t>A</a:t>
            </a:r>
            <a:r>
              <a:rPr lang="en-US" dirty="0" smtClean="0">
                <a:latin typeface="Calibri" pitchFamily="34" charset="0"/>
                <a:ea typeface="ＭＳ Ｐゴシック" pitchFamily="34" charset="-128"/>
                <a:cs typeface="Arial" charset="0"/>
              </a:rPr>
              <a:t>re Respectful of Other’s Opinions and Listen with an Open Mind; Limit the Use of Electronics for Breaks</a:t>
            </a:r>
            <a:endParaRPr lang="en-US" sz="4800" dirty="0" smtClean="0">
              <a:latin typeface="Calibri" pitchFamily="34" charset="0"/>
              <a:ea typeface="ＭＳ Ｐゴシック" pitchFamily="34" charset="-128"/>
              <a:cs typeface="Arial" charset="0"/>
            </a:endParaRPr>
          </a:p>
          <a:p>
            <a:pPr eaLnBrk="1" fontAlgn="auto" hangingPunct="1">
              <a:spcAft>
                <a:spcPts val="0"/>
              </a:spcAft>
              <a:buFont typeface="Wingdings" pitchFamily="2" charset="2"/>
              <a:buChar char="v"/>
              <a:defRPr/>
            </a:pPr>
            <a:r>
              <a:rPr lang="en-US" sz="4800" dirty="0" smtClean="0">
                <a:latin typeface="Calibri" pitchFamily="34" charset="0"/>
                <a:ea typeface="ＭＳ Ｐゴシック" pitchFamily="34" charset="-128"/>
                <a:cs typeface="Arial" charset="0"/>
              </a:rPr>
              <a:t>C</a:t>
            </a:r>
            <a:r>
              <a:rPr lang="en-US" dirty="0" smtClean="0">
                <a:latin typeface="Calibri" pitchFamily="34" charset="0"/>
                <a:ea typeface="ＭＳ Ｐゴシック" pitchFamily="34" charset="-128"/>
                <a:cs typeface="Arial" charset="0"/>
              </a:rPr>
              <a:t>ollaborate in Group Work</a:t>
            </a:r>
          </a:p>
          <a:p>
            <a:pPr eaLnBrk="1" fontAlgn="auto" hangingPunct="1">
              <a:spcAft>
                <a:spcPts val="0"/>
              </a:spcAft>
              <a:buFont typeface="Wingdings" pitchFamily="2" charset="2"/>
              <a:buChar char="v"/>
              <a:defRPr/>
            </a:pPr>
            <a:r>
              <a:rPr lang="en-US" sz="4800" dirty="0" smtClean="0">
                <a:latin typeface="Calibri" pitchFamily="34" charset="0"/>
                <a:ea typeface="ＭＳ Ｐゴシック" pitchFamily="34" charset="-128"/>
                <a:cs typeface="Arial" charset="0"/>
              </a:rPr>
              <a:t>T</a:t>
            </a:r>
            <a:r>
              <a:rPr lang="en-US" dirty="0" smtClean="0">
                <a:latin typeface="Calibri" pitchFamily="34" charset="0"/>
                <a:ea typeface="ＭＳ Ｐゴシック" pitchFamily="34" charset="-128"/>
                <a:cs typeface="Arial" charset="0"/>
              </a:rPr>
              <a:t>ake Responsibility for Engaging in Learning and Continuous Growth</a:t>
            </a:r>
          </a:p>
          <a:p>
            <a:pPr eaLnBrk="1" fontAlgn="auto" hangingPunct="1">
              <a:spcAft>
                <a:spcPts val="0"/>
              </a:spcAft>
              <a:buFont typeface="Wingdings 2"/>
              <a:buNone/>
              <a:defRPr/>
            </a:pPr>
            <a:endParaRPr lang="en-US" sz="4800" dirty="0" smtClean="0">
              <a:latin typeface="Calibri" pitchFamily="34" charset="0"/>
              <a:ea typeface="ＭＳ Ｐゴシック" pitchFamily="34" charset="-128"/>
              <a:cs typeface="Arial" charset="0"/>
            </a:endParaRPr>
          </a:p>
          <a:p>
            <a:pPr algn="ctr" eaLnBrk="1" fontAlgn="auto" hangingPunct="1">
              <a:spcAft>
                <a:spcPts val="0"/>
              </a:spcAft>
              <a:buFont typeface="Wingdings 2"/>
              <a:buNone/>
              <a:defRPr/>
            </a:pPr>
            <a:r>
              <a:rPr lang="en-US" dirty="0" smtClean="0">
                <a:latin typeface="Calibri" pitchFamily="34" charset="0"/>
                <a:ea typeface="ＭＳ Ｐゴシック" pitchFamily="34" charset="-128"/>
                <a:cs typeface="Arial" charset="0"/>
              </a:rPr>
              <a:t> </a:t>
            </a:r>
            <a:r>
              <a:rPr lang="en-US" sz="5400" dirty="0" smtClean="0">
                <a:latin typeface="Script MT Bold" pitchFamily="66" charset="0"/>
                <a:ea typeface="ＭＳ Ｐゴシック" pitchFamily="34" charset="-128"/>
                <a:cs typeface="Arial" charset="0"/>
              </a:rPr>
              <a:t>It’s Okay to have Fun! </a:t>
            </a:r>
          </a:p>
          <a:p>
            <a:pPr algn="ctr" eaLnBrk="1" fontAlgn="auto" hangingPunct="1">
              <a:spcAft>
                <a:spcPts val="0"/>
              </a:spcAft>
              <a:buFont typeface="Wingdings 2"/>
              <a:buNone/>
              <a:defRPr/>
            </a:pPr>
            <a:r>
              <a:rPr lang="en-US" sz="5400" dirty="0" smtClean="0">
                <a:latin typeface="Script MT Bold" pitchFamily="66" charset="0"/>
                <a:ea typeface="ＭＳ Ｐゴシック" pitchFamily="34" charset="-128"/>
                <a:cs typeface="Arial" charset="0"/>
              </a:rPr>
              <a:t>Suffering is Optional.</a:t>
            </a:r>
            <a:endParaRPr lang="en-US" sz="5400" dirty="0" smtClean="0">
              <a:latin typeface="Calibri" pitchFamily="34" charset="0"/>
              <a:ea typeface="ＭＳ Ｐゴシック" pitchFamily="34" charset="-128"/>
              <a:cs typeface="Arial" charset="0"/>
            </a:endParaRPr>
          </a:p>
          <a:p>
            <a:pPr eaLnBrk="1" fontAlgn="auto" hangingPunct="1">
              <a:spcAft>
                <a:spcPts val="0"/>
              </a:spcAft>
              <a:buFont typeface="Wingdings 2"/>
              <a:buChar char=""/>
              <a:defRPr/>
            </a:pPr>
            <a:endParaRPr lang="en-US" sz="4800" dirty="0" smtClean="0">
              <a:latin typeface="Calibri" pitchFamily="34" charset="0"/>
              <a:ea typeface="ＭＳ Ｐゴシック" pitchFamily="34" charset="-128"/>
              <a:cs typeface="Arial" charset="0"/>
            </a:endParaRPr>
          </a:p>
          <a:p>
            <a:pPr eaLnBrk="1" fontAlgn="auto" hangingPunct="1">
              <a:spcAft>
                <a:spcPts val="0"/>
              </a:spcAft>
              <a:buFont typeface="Wingdings 2"/>
              <a:buChar char=""/>
              <a:defRPr/>
            </a:pPr>
            <a:endParaRPr lang="en-US" dirty="0"/>
          </a:p>
        </p:txBody>
      </p:sp>
    </p:spTree>
  </p:cSld>
  <p:clrMapOvr>
    <a:masterClrMapping/>
  </p:clrMapOvr>
  <p:transition advTm="7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8" name="Content Placeholder 2"/>
          <p:cNvSpPr>
            <a:spLocks noGrp="1"/>
          </p:cNvSpPr>
          <p:nvPr>
            <p:ph idx="1"/>
          </p:nvPr>
        </p:nvSpPr>
        <p:spPr/>
        <p:txBody>
          <a:bodyPr/>
          <a:lstStyle/>
          <a:p>
            <a:pPr eaLnBrk="1" hangingPunct="1"/>
            <a:endParaRPr lang="en-US" smtClean="0"/>
          </a:p>
        </p:txBody>
      </p:sp>
      <p:graphicFrame>
        <p:nvGraphicFramePr>
          <p:cNvPr id="264246" name="Group 54"/>
          <p:cNvGraphicFramePr>
            <a:graphicFrameLocks noGrp="1"/>
          </p:cNvGraphicFramePr>
          <p:nvPr/>
        </p:nvGraphicFramePr>
        <p:xfrm>
          <a:off x="228600" y="76200"/>
          <a:ext cx="8686800" cy="6094032"/>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The student will describe changes in the atomic model over time and why those changes were necessitated by </a:t>
                      </a: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experimental evidence       </a:t>
                      </a: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smtClean="0">
                          <a:ln>
                            <a:noFill/>
                          </a:ln>
                          <a:solidFill>
                            <a:srgbClr val="000000"/>
                          </a:solidFill>
                          <a:effectLst/>
                          <a:latin typeface="Cambria" pitchFamily="18" charset="0"/>
                          <a:cs typeface="Times New Roman" pitchFamily="18" charset="0"/>
                        </a:rPr>
                        <a:t>model                  subatomic particle                 proton                 electron                  neutron               nucleus</a:t>
                      </a:r>
                      <a:endParaRPr kumimoji="0" lang="en-US" sz="1400" b="0" i="0" u="none" strike="noStrike" cap="none" normalizeH="0" baseline="0" smtClean="0">
                        <a:ln>
                          <a:noFill/>
                        </a:ln>
                        <a:solidFill>
                          <a:srgbClr val="000000"/>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Draw and 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Identify by name the major experiments that lead to each model being discarded</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Summarize the important results of each experiment</a:t>
                      </a:r>
                      <a:endParaRPr kumimoji="0" lang="en-US" sz="1400" b="0" i="0" u="none" strike="noStrike" cap="none" normalizeH="0" baseline="0" smtClean="0">
                        <a:ln>
                          <a:noFill/>
                        </a:ln>
                        <a:solidFill>
                          <a:srgbClr val="FF3300"/>
                        </a:solidFill>
                        <a:effectLst/>
                        <a:latin typeface="Arial Black"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6" name="AutoShape 1"/>
          <p:cNvSpPr>
            <a:spLocks noChangeArrowheads="1"/>
          </p:cNvSpPr>
          <p:nvPr/>
        </p:nvSpPr>
        <p:spPr bwMode="auto">
          <a:xfrm>
            <a:off x="384175" y="22860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a:defRPr/>
            </a:pPr>
            <a:endParaRPr lang="en-US"/>
          </a:p>
        </p:txBody>
      </p:sp>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4197"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64199" name="Document" r:id="rId4" imgW="2511428" imgH="3582753" progId="Word.Document.8">
                  <p:embed/>
                </p:oleObj>
              </mc:Choice>
              <mc:Fallback>
                <p:oleObj name="Document" r:id="rId4" imgW="2511428" imgH="3582753" progId="Word.Document.8">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4244"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2" name="Content Placeholder 2"/>
          <p:cNvSpPr>
            <a:spLocks noGrp="1"/>
          </p:cNvSpPr>
          <p:nvPr>
            <p:ph idx="1"/>
          </p:nvPr>
        </p:nvSpPr>
        <p:spPr/>
        <p:txBody>
          <a:bodyPr/>
          <a:lstStyle/>
          <a:p>
            <a:pPr eaLnBrk="1" hangingPunct="1"/>
            <a:endParaRPr lang="en-US" smtClean="0"/>
          </a:p>
        </p:txBody>
      </p:sp>
      <p:graphicFrame>
        <p:nvGraphicFramePr>
          <p:cNvPr id="265270" name="Group 54"/>
          <p:cNvGraphicFramePr>
            <a:graphicFrameLocks noGrp="1"/>
          </p:cNvGraphicFramePr>
          <p:nvPr/>
        </p:nvGraphicFramePr>
        <p:xfrm>
          <a:off x="228600" y="76200"/>
          <a:ext cx="8686800" cy="7124129"/>
        </p:xfrm>
        <a:graphic>
          <a:graphicData uri="http://schemas.openxmlformats.org/drawingml/2006/table">
            <a:tbl>
              <a:tblPr/>
              <a:tblGrid>
                <a:gridCol w="584200"/>
                <a:gridCol w="773113"/>
                <a:gridCol w="7329487"/>
              </a:tblGrid>
              <a:tr h="9731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4.0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In addition to Score 3.0, in-depth inferences and applications that go beyond instruction to the standard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Predict how atomic models might have evolved if different experimental results had been obtained by Thomson, Rutherford and Bohr.</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400" b="0" i="0" u="none" strike="noStrike" cap="none" normalizeH="0" baseline="0" smtClean="0">
                          <a:ln>
                            <a:noFill/>
                          </a:ln>
                          <a:solidFill>
                            <a:schemeClr val="tx1"/>
                          </a:solidFill>
                          <a:effectLst/>
                          <a:latin typeface="Cambria" pitchFamily="18"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4.0 content</a:t>
                      </a:r>
                      <a:endParaRPr kumimoji="0" lang="en-US" sz="12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In addition to score 3.0 performance, in-depth inferences and applications with partial success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37477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3.0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The student will describe changes in the atomic model over time and why those changes were necessitated by </a:t>
                      </a: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ambria" pitchFamily="18" charset="0"/>
                        </a:rPr>
                        <a:t>experimental evidence       </a:t>
                      </a:r>
                      <a:endParaRPr kumimoji="0" lang="en-US" sz="1200" b="0" i="0" u="none" strike="noStrike" cap="none" normalizeH="0" baseline="0" smtClean="0">
                        <a:ln>
                          <a:noFill/>
                        </a:ln>
                        <a:solidFill>
                          <a:schemeClr val="tx1"/>
                        </a:solidFill>
                        <a:effectLst/>
                        <a:latin typeface="Cambria" pitchFamily="18" charset="0"/>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Explain why Thomson’s experimental results necessitated changing the atomic model and how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rgbClr val="FF3300"/>
                          </a:solidFill>
                          <a:effectLst/>
                          <a:latin typeface="Arial Black" pitchFamily="34" charset="0"/>
                        </a:rPr>
                        <a:t>  the results obtained support his plum-pudding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Explain why Rutherford’s experimental results necessitated changing the atomic model and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rgbClr val="FF3300"/>
                          </a:solidFill>
                          <a:effectLst/>
                          <a:latin typeface="Arial Black" pitchFamily="34" charset="0"/>
                        </a:rPr>
                        <a:t> how the results obtained support  his nuclear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Explain why Bohr’s experimental results necessitated changing the atomic model and how the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rgbClr val="FF3300"/>
                          </a:solidFill>
                          <a:effectLst/>
                          <a:latin typeface="Arial Black" pitchFamily="34" charset="0"/>
                        </a:rPr>
                        <a:t> results obtained support his planetary model.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rgbClr val="FF3300"/>
                          </a:solidFill>
                          <a:effectLst/>
                          <a:latin typeface="Arial Black" pitchFamily="34" charset="0"/>
                        </a:rPr>
                        <a:t>Explain the experimental results that disproved the planetary model and how the results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200" b="0" i="0" u="none" strike="noStrike" cap="none" normalizeH="0" baseline="0" smtClean="0">
                          <a:ln>
                            <a:noFill/>
                          </a:ln>
                          <a:solidFill>
                            <a:srgbClr val="FF3300"/>
                          </a:solidFill>
                          <a:effectLst/>
                          <a:latin typeface="Arial Black" pitchFamily="34" charset="0"/>
                        </a:rPr>
                        <a:t> support the quantum atomic model</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r>
                        <a:rPr kumimoji="0" lang="en-US" sz="1200" b="0" i="0" u="none" strike="noStrike" cap="none" normalizeH="0" baseline="0" smtClean="0">
                          <a:ln>
                            <a:noFill/>
                          </a:ln>
                          <a:solidFill>
                            <a:srgbClr val="000000"/>
                          </a:solidFill>
                          <a:effectLst/>
                          <a:latin typeface="Cambria" pitchFamily="18" charset="0"/>
                          <a:cs typeface="Times New Roman" pitchFamily="18" charset="0"/>
                        </a:rPr>
                        <a:t>  </a:t>
                      </a: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score 3.0 content (simple or complex)</a:t>
                      </a:r>
                      <a:endParaRPr kumimoji="0" lang="en-US" sz="10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No major errors or omissions regarding 2.0 content and partial knowledge of the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1828800">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2.0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recognizes and describes specific terminology such as:</a:t>
                      </a:r>
                    </a:p>
                    <a:p>
                      <a:pPr marL="228600" marR="0" lvl="1" indent="0" algn="l" defTabSz="914400" rtl="0" eaLnBrk="1" fontAlgn="base" latinLnBrk="0" hangingPunct="1">
                        <a:lnSpc>
                          <a:spcPct val="100000"/>
                        </a:lnSpc>
                        <a:spcBef>
                          <a:spcPct val="0"/>
                        </a:spcBef>
                        <a:spcAft>
                          <a:spcPct val="0"/>
                        </a:spcAft>
                        <a:buClrTx/>
                        <a:buSzTx/>
                        <a:buFont typeface="Arial" charset="0"/>
                        <a:buNone/>
                        <a:tabLst/>
                      </a:pPr>
                      <a:r>
                        <a:rPr kumimoji="0" lang="en-US" sz="1400" b="0" i="0" u="none" strike="noStrike" cap="none" normalizeH="0" baseline="0" smtClean="0">
                          <a:ln>
                            <a:noFill/>
                          </a:ln>
                          <a:solidFill>
                            <a:srgbClr val="000000"/>
                          </a:solidFill>
                          <a:effectLst/>
                          <a:latin typeface="Cambria" pitchFamily="18" charset="0"/>
                          <a:ea typeface="Calibri" pitchFamily="34" charset="0"/>
                          <a:cs typeface="Times New Roman" pitchFamily="18" charset="0"/>
                        </a:rPr>
                        <a:t> </a:t>
                      </a:r>
                      <a:r>
                        <a:rPr kumimoji="0" lang="en-US" sz="1200" b="0" i="0" u="none" strike="noStrike" cap="none" normalizeH="0" baseline="0" smtClean="0">
                          <a:ln>
                            <a:noFill/>
                          </a:ln>
                          <a:solidFill>
                            <a:srgbClr val="000000"/>
                          </a:solidFill>
                          <a:effectLst/>
                          <a:latin typeface="Cambria" pitchFamily="18" charset="0"/>
                          <a:cs typeface="Times New Roman" pitchFamily="18" charset="0"/>
                        </a:rPr>
                        <a:t>model                  subatomic particle                 proton                 electron                  neutron               nucleus</a:t>
                      </a:r>
                      <a:endParaRPr kumimoji="0" lang="en-US" sz="1400" b="0" i="0" u="none" strike="noStrike" cap="none" normalizeH="0" baseline="0" smtClean="0">
                        <a:ln>
                          <a:noFill/>
                        </a:ln>
                        <a:solidFill>
                          <a:srgbClr val="000000"/>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cs typeface="Times New Roman" pitchFamily="18" charset="0"/>
                        </a:rPr>
                        <a:t>The student will:</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Draw and label the atomic models of Dalton, Thomson, Rutherford and Bohr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Identify by name the major experiments that lead to each model being discarded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Describe the procedure used for each experiment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en-US" sz="1200" b="0" i="0" u="none" strike="noStrike" cap="none" normalizeH="0" baseline="0" smtClean="0">
                          <a:ln>
                            <a:noFill/>
                          </a:ln>
                          <a:solidFill>
                            <a:schemeClr val="tx1"/>
                          </a:solidFill>
                          <a:effectLst/>
                          <a:latin typeface="Cambria" pitchFamily="18" charset="0"/>
                        </a:rPr>
                        <a:t>Summarize the important results of each experiment</a:t>
                      </a:r>
                      <a:endParaRPr kumimoji="0" lang="en-US" sz="1400" b="0" i="0" u="none" strike="noStrike" cap="none" normalizeH="0" baseline="0" smtClean="0">
                        <a:ln>
                          <a:noFill/>
                        </a:ln>
                        <a:solidFill>
                          <a:srgbClr val="000000"/>
                        </a:solidFill>
                        <a:effectLst/>
                        <a:latin typeface="Cambria"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Cambria" pitchFamily="18" charset="0"/>
                          <a:cs typeface="Times New Roman" pitchFamily="18" charset="0"/>
                        </a:rPr>
                        <a:t>No major errors or omissions regarding the simpler details and processes but major errors or omissions regarding the more complex ideas and processes</a:t>
                      </a:r>
                      <a:endParaRPr kumimoji="0" lang="en-US" sz="1000" b="0" i="0" u="none" strike="noStrike" cap="none" normalizeH="0" baseline="0" smtClean="0">
                        <a:ln>
                          <a:noFill/>
                        </a:ln>
                        <a:solidFill>
                          <a:srgbClr val="000000"/>
                        </a:solidFill>
                        <a:effectLst/>
                        <a:latin typeface="Calibri" pitchFamily="34"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Partial knowledge of the score 2.0 content, but major errors or omissions regarding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38576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1.0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some of the simpler details and processes and some of the more complex ideas and processes.</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0.5</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With help, a partial understanding of the score 2.0 content, but not the score 3.0 content</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B8CCE4"/>
                    </a:solidFill>
                  </a:tcPr>
                </a:tc>
              </a:tr>
              <a:tr h="29051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mbria" pitchFamily="18" charset="0"/>
                          <a:ea typeface="Times New Roman" pitchFamily="18" charset="0"/>
                          <a:cs typeface="Calibri" pitchFamily="34" charset="0"/>
                        </a:rPr>
                        <a:t>0.0</a:t>
                      </a:r>
                      <a:endParaRPr kumimoji="0" lang="en-US" sz="16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lnTlToBr>
                      <a:noFill/>
                    </a:lnTlToBr>
                    <a:lnBlToTr>
                      <a:noFill/>
                    </a:lnBlToTr>
                    <a:solidFill>
                      <a:srgbClr val="FFFFFF"/>
                    </a:solid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Cambria" pitchFamily="18" charset="0"/>
                          <a:cs typeface="Times New Roman" pitchFamily="18" charset="0"/>
                        </a:rPr>
                        <a:t>Even with help, no understanding or skill demonstrated</a:t>
                      </a:r>
                      <a:endParaRPr kumimoji="0" lang="en-US" sz="12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47440" marR="47440" marT="0" marB="0" anchor="ct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FFFFFF"/>
                    </a:solidFill>
                  </a:tcPr>
                </a:tc>
                <a:tc hMerge="1">
                  <a:txBody>
                    <a:bodyPr/>
                    <a:lstStyle/>
                    <a:p>
                      <a:endParaRPr lang="en-US"/>
                    </a:p>
                  </a:txBody>
                  <a:tcPr/>
                </a:tc>
              </a:tr>
            </a:tbl>
          </a:graphicData>
        </a:graphic>
      </p:graphicFrame>
      <p:sp>
        <p:nvSpPr>
          <p:cNvPr id="6" name="AutoShape 1"/>
          <p:cNvSpPr>
            <a:spLocks noChangeArrowheads="1"/>
          </p:cNvSpPr>
          <p:nvPr/>
        </p:nvSpPr>
        <p:spPr bwMode="auto">
          <a:xfrm>
            <a:off x="384175" y="2286000"/>
            <a:ext cx="301625" cy="323850"/>
          </a:xfrm>
          <a:prstGeom prst="rightArrow">
            <a:avLst>
              <a:gd name="adj1" fmla="val 50000"/>
              <a:gd name="adj2" fmla="val 25000"/>
            </a:avLst>
          </a:prstGeom>
          <a:solidFill>
            <a:srgbClr val="C00000"/>
          </a:solidFill>
          <a:ln w="38100">
            <a:noFill/>
            <a:miter lim="800000"/>
            <a:headEnd/>
            <a:tailEnd/>
          </a:ln>
          <a:effectLst>
            <a:outerShdw dist="28398" dir="3806097" algn="ctr" rotWithShape="0">
              <a:srgbClr val="622423">
                <a:alpha val="50000"/>
              </a:srgbClr>
            </a:outerShdw>
          </a:effectLst>
        </p:spPr>
        <p:txBody>
          <a:bodyPr/>
          <a:lstStyle/>
          <a:p>
            <a:pPr>
              <a:defRPr/>
            </a:pPr>
            <a:endParaRPr lang="en-US"/>
          </a:p>
        </p:txBody>
      </p:sp>
      <p:sp>
        <p:nvSpPr>
          <p:cNvPr id="5" name="AutoShape 2"/>
          <p:cNvSpPr>
            <a:spLocks noChangeArrowheads="1"/>
          </p:cNvSpPr>
          <p:nvPr/>
        </p:nvSpPr>
        <p:spPr bwMode="auto">
          <a:xfrm>
            <a:off x="377825" y="1676400"/>
            <a:ext cx="304800" cy="285750"/>
          </a:xfrm>
          <a:prstGeom prst="star5">
            <a:avLst/>
          </a:prstGeom>
          <a:solidFill>
            <a:srgbClr val="FFC000"/>
          </a:solidFill>
          <a:ln w="9525">
            <a:solidFill>
              <a:srgbClr val="000000"/>
            </a:solidFill>
            <a:miter lim="800000"/>
            <a:headEnd/>
            <a:tailEnd/>
          </a:ln>
        </p:spPr>
        <p:txBody>
          <a:bodyPr/>
          <a:lstStyle/>
          <a:p>
            <a:pPr>
              <a:defRPr/>
            </a:pPr>
            <a:endParaRPr lang="en-US"/>
          </a:p>
        </p:txBody>
      </p:sp>
      <p:graphicFrame>
        <p:nvGraphicFramePr>
          <p:cNvPr id="265221" name="Object 5"/>
          <p:cNvGraphicFramePr>
            <a:graphicFrameLocks noChangeAspect="1"/>
          </p:cNvGraphicFramePr>
          <p:nvPr/>
        </p:nvGraphicFramePr>
        <p:xfrm>
          <a:off x="8380413" y="6019800"/>
          <a:ext cx="414337" cy="592138"/>
        </p:xfrm>
        <a:graphic>
          <a:graphicData uri="http://schemas.openxmlformats.org/presentationml/2006/ole">
            <mc:AlternateContent xmlns:mc="http://schemas.openxmlformats.org/markup-compatibility/2006">
              <mc:Choice xmlns:v="urn:schemas-microsoft-com:vml" Requires="v">
                <p:oleObj spid="_x0000_s265223" name="Document" r:id="rId4" imgW="2511428" imgH="3582753" progId="Word.Document.8">
                  <p:embed/>
                </p:oleObj>
              </mc:Choice>
              <mc:Fallback>
                <p:oleObj name="Document" r:id="rId4" imgW="2511428" imgH="3582753" progId="Word.Document.8">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19800"/>
                        <a:ext cx="414337"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5268" name="TextBox 7"/>
          <p:cNvSpPr txBox="1">
            <a:spLocks noChangeArrowheads="1"/>
          </p:cNvSpPr>
          <p:nvPr/>
        </p:nvSpPr>
        <p:spPr bwMode="auto">
          <a:xfrm>
            <a:off x="5943600" y="6550025"/>
            <a:ext cx="2895600" cy="246063"/>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accent1"/>
                </a:solidFill>
              </a:rPr>
              <a:t>Develop a Scale for your Learning Goal</a:t>
            </a:r>
            <a:endParaRPr lang="en-US" dirty="0">
              <a:solidFill>
                <a:schemeClr val="accent1"/>
              </a:solidFill>
            </a:endParaRPr>
          </a:p>
        </p:txBody>
      </p:sp>
      <p:graphicFrame>
        <p:nvGraphicFramePr>
          <p:cNvPr id="4" name="Content Placeholder 4"/>
          <p:cNvGraphicFramePr>
            <a:graphicFrameLocks noGrp="1"/>
          </p:cNvGraphicFramePr>
          <p:nvPr>
            <p:ph idx="1"/>
          </p:nvPr>
        </p:nvGraphicFramePr>
        <p:xfrm>
          <a:off x="1066800" y="3429000"/>
          <a:ext cx="6629400" cy="3044416"/>
        </p:xfrm>
        <a:graphic>
          <a:graphicData uri="http://schemas.openxmlformats.org/drawingml/2006/table">
            <a:tbl>
              <a:tblPr firstRow="1" bandRow="1">
                <a:tableStyleId>{F5AB1C69-6EDB-4FF4-983F-18BD219EF322}</a:tableStyleId>
              </a:tblPr>
              <a:tblGrid>
                <a:gridCol w="1828800"/>
                <a:gridCol w="4800600"/>
              </a:tblGrid>
              <a:tr h="298818">
                <a:tc>
                  <a:txBody>
                    <a:bodyPr/>
                    <a:lstStyle/>
                    <a:p>
                      <a:pPr algn="ctr"/>
                      <a:r>
                        <a:rPr lang="en-US" sz="1500" dirty="0" smtClean="0"/>
                        <a:t>Scale</a:t>
                      </a:r>
                      <a:endParaRPr lang="en-US" sz="1500" dirty="0"/>
                    </a:p>
                  </a:txBody>
                  <a:tcPr marL="75304" marR="75304" marT="37652" marB="37652"/>
                </a:tc>
                <a:tc>
                  <a:txBody>
                    <a:bodyPr/>
                    <a:lstStyle/>
                    <a:p>
                      <a:pPr algn="ctr"/>
                      <a:r>
                        <a:rPr lang="en-US" sz="1500" dirty="0" smtClean="0"/>
                        <a:t>Comments</a:t>
                      </a:r>
                      <a:endParaRPr lang="en-US" sz="1500" dirty="0"/>
                    </a:p>
                  </a:txBody>
                  <a:tcPr marL="75304" marR="75304" marT="37652" marB="37652"/>
                </a:tc>
              </a:tr>
              <a:tr h="859842">
                <a:tc>
                  <a:txBody>
                    <a:bodyPr/>
                    <a:lstStyle/>
                    <a:p>
                      <a:r>
                        <a:rPr lang="en-US" sz="1500" b="1" dirty="0" smtClean="0"/>
                        <a:t>Score 4.0</a:t>
                      </a:r>
                      <a:r>
                        <a:rPr lang="en-US" sz="1500" b="1" dirty="0" smtClean="0">
                          <a:solidFill>
                            <a:schemeClr val="accent4">
                              <a:lumMod val="75000"/>
                            </a:schemeClr>
                          </a:solidFill>
                        </a:rPr>
                        <a:t> </a:t>
                      </a:r>
                    </a:p>
                    <a:p>
                      <a:r>
                        <a:rPr lang="en-US" sz="1500" b="1" dirty="0" smtClean="0">
                          <a:solidFill>
                            <a:schemeClr val="accent4">
                              <a:lumMod val="75000"/>
                            </a:schemeClr>
                          </a:solidFill>
                        </a:rPr>
                        <a:t>Inferential Understanding (Beyond Standards)</a:t>
                      </a:r>
                      <a:endParaRPr lang="en-US" sz="1500" b="1" dirty="0"/>
                    </a:p>
                  </a:txBody>
                  <a:tcPr marL="75304" marR="75304" marT="37652" marB="37652"/>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b="1" dirty="0" smtClean="0">
                          <a:solidFill>
                            <a:schemeClr val="accent1"/>
                          </a:solidFill>
                        </a:rPr>
                        <a:t>More</a:t>
                      </a:r>
                      <a:r>
                        <a:rPr lang="en-US" sz="1800" b="1" baseline="0" dirty="0" smtClean="0">
                          <a:solidFill>
                            <a:schemeClr val="accent1"/>
                          </a:solidFill>
                        </a:rPr>
                        <a:t> Complex Content</a:t>
                      </a:r>
                      <a:endParaRPr lang="en-US" sz="1800" dirty="0"/>
                    </a:p>
                  </a:txBody>
                  <a:tcPr marL="75304" marR="75304" marT="37652" marB="37652"/>
                </a:tc>
              </a:tr>
              <a:tr h="691172">
                <a:tc>
                  <a:txBody>
                    <a:bodyPr/>
                    <a:lstStyle/>
                    <a:p>
                      <a:r>
                        <a:rPr lang="en-US" sz="1500" b="1" dirty="0" smtClean="0">
                          <a:solidFill>
                            <a:schemeClr val="tx1"/>
                          </a:solidFill>
                        </a:rPr>
                        <a:t>Score 3.0 </a:t>
                      </a:r>
                      <a:r>
                        <a:rPr lang="en-US" sz="1500" b="1" dirty="0" smtClean="0">
                          <a:solidFill>
                            <a:schemeClr val="accent4">
                              <a:lumMod val="75000"/>
                            </a:schemeClr>
                          </a:solidFill>
                        </a:rPr>
                        <a:t>Essential Complex Content (Based on the Standards)</a:t>
                      </a:r>
                      <a:endParaRPr lang="en-US" sz="1500" b="1" dirty="0">
                        <a:solidFill>
                          <a:schemeClr val="accent4">
                            <a:lumMod val="75000"/>
                          </a:schemeClr>
                        </a:solidFill>
                      </a:endParaRPr>
                    </a:p>
                  </a:txBody>
                  <a:tcPr marL="75304" marR="75304" marT="37652" marB="37652"/>
                </a:tc>
                <a:tc>
                  <a:txBody>
                    <a:bodyPr/>
                    <a:lstStyle/>
                    <a:p>
                      <a:pPr>
                        <a:buFont typeface="Arial" pitchFamily="34" charset="0"/>
                        <a:buNone/>
                      </a:pPr>
                      <a:r>
                        <a:rPr lang="en-US" sz="2000" b="1" dirty="0" smtClean="0">
                          <a:solidFill>
                            <a:schemeClr val="accent1"/>
                          </a:solidFill>
                        </a:rPr>
                        <a:t>Target </a:t>
                      </a:r>
                      <a:r>
                        <a:rPr lang="en-US" sz="2000" b="1" baseline="0" dirty="0" smtClean="0">
                          <a:solidFill>
                            <a:schemeClr val="accent1"/>
                          </a:solidFill>
                        </a:rPr>
                        <a:t>Learning Goal</a:t>
                      </a:r>
                      <a:endParaRPr lang="en-US" sz="2000" b="1" dirty="0">
                        <a:solidFill>
                          <a:schemeClr val="accent1"/>
                        </a:solidFill>
                      </a:endParaRPr>
                    </a:p>
                  </a:txBody>
                  <a:tcPr marL="75304" marR="75304" marT="37652" marB="37652"/>
                </a:tc>
              </a:tr>
              <a:tr h="722802">
                <a:tc>
                  <a:txBody>
                    <a:bodyPr/>
                    <a:lstStyle/>
                    <a:p>
                      <a:r>
                        <a:rPr lang="en-US" sz="1500" b="1" dirty="0" smtClean="0">
                          <a:solidFill>
                            <a:schemeClr val="tx1"/>
                          </a:solidFill>
                        </a:rPr>
                        <a:t>Score 2.0 </a:t>
                      </a:r>
                      <a:r>
                        <a:rPr lang="en-US" sz="1500" b="1" dirty="0" smtClean="0">
                          <a:solidFill>
                            <a:schemeClr val="accent4">
                              <a:lumMod val="75000"/>
                            </a:schemeClr>
                          </a:solidFill>
                        </a:rPr>
                        <a:t>Essential Foundational Knowledge</a:t>
                      </a:r>
                      <a:endParaRPr lang="en-US" sz="1500" b="1" dirty="0">
                        <a:solidFill>
                          <a:schemeClr val="accent4">
                            <a:lumMod val="75000"/>
                          </a:schemeClr>
                        </a:solidFill>
                      </a:endParaRPr>
                    </a:p>
                  </a:txBody>
                  <a:tcPr marL="75304" marR="75304" marT="37652" marB="37652"/>
                </a:tc>
                <a:tc>
                  <a:txBody>
                    <a:bodyPr/>
                    <a:lstStyle/>
                    <a:p>
                      <a:pPr>
                        <a:buFont typeface="Arial" pitchFamily="34" charset="0"/>
                        <a:buNone/>
                      </a:pPr>
                      <a:r>
                        <a:rPr lang="en-US" sz="1800" b="1" dirty="0" smtClean="0">
                          <a:solidFill>
                            <a:schemeClr val="accent1"/>
                          </a:solidFill>
                        </a:rPr>
                        <a:t>Simpler Content</a:t>
                      </a:r>
                      <a:endParaRPr lang="en-US" sz="1800" b="1" dirty="0">
                        <a:solidFill>
                          <a:schemeClr val="accent1"/>
                        </a:solidFill>
                      </a:endParaRPr>
                    </a:p>
                  </a:txBody>
                  <a:tcPr marL="75304" marR="75304" marT="37652" marB="37652"/>
                </a:tc>
              </a:tr>
            </a:tbl>
          </a:graphicData>
        </a:graphic>
      </p:graphicFrame>
      <p:sp>
        <p:nvSpPr>
          <p:cNvPr id="5" name="5-Point Star 4"/>
          <p:cNvSpPr/>
          <p:nvPr/>
        </p:nvSpPr>
        <p:spPr>
          <a:xfrm>
            <a:off x="609600" y="4953000"/>
            <a:ext cx="3810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C00000"/>
              </a:solidFill>
            </a:endParaRPr>
          </a:p>
        </p:txBody>
      </p:sp>
      <p:sp>
        <p:nvSpPr>
          <p:cNvPr id="6" name="TextBox 5"/>
          <p:cNvSpPr txBox="1"/>
          <p:nvPr/>
        </p:nvSpPr>
        <p:spPr>
          <a:xfrm>
            <a:off x="457200" y="1295400"/>
            <a:ext cx="8382000" cy="1570038"/>
          </a:xfrm>
          <a:prstGeom prst="rect">
            <a:avLst/>
          </a:prstGeom>
          <a:noFill/>
        </p:spPr>
        <p:txBody>
          <a:bodyPr>
            <a:spAutoFit/>
          </a:bodyPr>
          <a:lstStyle/>
          <a:p>
            <a:pPr marL="347663" indent="-347663"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 Start with Score 3.0 and write your Target Learning Goal</a:t>
            </a:r>
          </a:p>
          <a:p>
            <a:pPr marL="347663" indent="-347663"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 Continue to develop Score 2.0 and Score 4.0</a:t>
            </a:r>
          </a:p>
          <a:p>
            <a:pPr marL="403225" indent="-403225" fontAlgn="auto">
              <a:spcBef>
                <a:spcPts val="0"/>
              </a:spcBef>
              <a:spcAft>
                <a:spcPts val="0"/>
              </a:spcAft>
              <a:buFont typeface="Wingdings" pitchFamily="2" charset="2"/>
              <a:buChar char="Ø"/>
              <a:defRPr/>
            </a:pPr>
            <a:r>
              <a:rPr lang="en-US" sz="2400" b="1" dirty="0">
                <a:solidFill>
                  <a:schemeClr val="accent3">
                    <a:lumMod val="75000"/>
                  </a:schemeClr>
                </a:solidFill>
                <a:latin typeface="+mn-lt"/>
              </a:rPr>
              <a:t>Include specific indicators that would demonstrate acceptable performance for that score.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olidFill>
              </a:rPr>
              <a:t>Share your results</a:t>
            </a:r>
            <a:endParaRPr lang="en-US" dirty="0">
              <a:solidFill>
                <a:schemeClr val="accent1"/>
              </a:solidFill>
            </a:endParaRPr>
          </a:p>
        </p:txBody>
      </p:sp>
      <p:sp>
        <p:nvSpPr>
          <p:cNvPr id="328706" name="Content Placeholder 2"/>
          <p:cNvSpPr>
            <a:spLocks noGrp="1"/>
          </p:cNvSpPr>
          <p:nvPr>
            <p:ph idx="1"/>
          </p:nvPr>
        </p:nvSpPr>
        <p:spPr/>
        <p:txBody>
          <a:bodyPr/>
          <a:lstStyle/>
          <a:p>
            <a:pPr eaLnBrk="1" hangingPunct="1">
              <a:buFont typeface="Wingdings" pitchFamily="2" charset="2"/>
              <a:buChar char="v"/>
            </a:pPr>
            <a:endParaRPr lang="en-US" sz="1000" b="1" dirty="0" smtClean="0"/>
          </a:p>
          <a:p>
            <a:pPr eaLnBrk="1" hangingPunct="1">
              <a:buFont typeface="Wingdings" pitchFamily="2" charset="2"/>
              <a:buChar char="v"/>
            </a:pPr>
            <a:r>
              <a:rPr lang="en-US" b="1" dirty="0" smtClean="0"/>
              <a:t>Share your scale</a:t>
            </a:r>
          </a:p>
          <a:p>
            <a:pPr eaLnBrk="1" hangingPunct="1">
              <a:buFont typeface="Wingdings" pitchFamily="2" charset="2"/>
              <a:buChar char="v"/>
            </a:pPr>
            <a:endParaRPr lang="en-US" sz="1000" b="1" dirty="0" smtClean="0"/>
          </a:p>
          <a:p>
            <a:pPr eaLnBrk="1" hangingPunct="1">
              <a:buFont typeface="Wingdings 2" pitchFamily="18" charset="2"/>
              <a:buNone/>
            </a:pPr>
            <a:endParaRPr lang="en-US" b="1"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201613"/>
          <a:ext cx="8610599" cy="6600914"/>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dirty="0">
                          <a:solidFill>
                            <a:srgbClr val="FFFFFF"/>
                          </a:solidFill>
                          <a:latin typeface="Cambria"/>
                          <a:ea typeface="Times New Roman"/>
                          <a:cs typeface="Times New Roman"/>
                        </a:rPr>
                        <a:t>Participant will be able to develop and use a scale to track student progress toward achieving </a:t>
                      </a:r>
                      <a:endParaRPr lang="en-US" sz="1400" dirty="0">
                        <a:solidFill>
                          <a:srgbClr val="000000"/>
                        </a:solidFill>
                        <a:latin typeface="Calibri"/>
                        <a:ea typeface="Calibri"/>
                        <a:cs typeface="Times New Roman"/>
                      </a:endParaRPr>
                    </a:p>
                    <a:p>
                      <a:pPr marL="0" marR="0">
                        <a:lnSpc>
                          <a:spcPct val="115000"/>
                        </a:lnSpc>
                        <a:spcBef>
                          <a:spcPts val="0"/>
                        </a:spcBef>
                        <a:spcAft>
                          <a:spcPts val="0"/>
                        </a:spcAft>
                      </a:pPr>
                      <a:r>
                        <a:rPr lang="en-US" sz="1400" b="1" dirty="0">
                          <a:solidFill>
                            <a:srgbClr val="000000"/>
                          </a:solidFill>
                          <a:latin typeface="Cambria"/>
                          <a:ea typeface="Times New Roman"/>
                          <a:cs typeface="Times New Roman"/>
                        </a:rPr>
                        <a:t>   </a:t>
                      </a:r>
                      <a:r>
                        <a:rPr lang="en-US" sz="1400" b="1" dirty="0">
                          <a:solidFill>
                            <a:srgbClr val="FFFFFF"/>
                          </a:solidFill>
                          <a:latin typeface="Cambria"/>
                          <a:ea typeface="Times New Roman"/>
                          <a:cs typeface="Times New Roman"/>
                        </a:rPr>
                        <a:t>Score:                </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the</a:t>
                      </a:r>
                      <a:r>
                        <a:rPr lang="en-US" sz="1400" b="1" dirty="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design unobtrusive and obtrusive assessments to evaluate 2.0, 3.0, &amp; 4.0 student performances.</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4.0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construct and use a scale to track student progress toward achieving the 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written in student language</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provide 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encourage students to improve.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No major errors or omissions regarding 2.0 content and partial knowledge of the 3.0 content</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do.</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not written as an activity or assignment.</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supports the standards/benchmark for the course.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2.0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4384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57041" name="Object 17"/>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57043" name="Document" r:id="rId4" imgW="2511428" imgH="3582753" progId="Word.Document.8">
                  <p:embed/>
                </p:oleObj>
              </mc:Choice>
              <mc:Fallback>
                <p:oleObj name="Document" r:id="rId4" imgW="2511428" imgH="3582753" progId="Word.Document.8">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7088"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Last Questions </a:t>
            </a:r>
            <a:endParaRPr lang="en-US" dirty="0"/>
          </a:p>
        </p:txBody>
      </p:sp>
      <p:sp>
        <p:nvSpPr>
          <p:cNvPr id="5" name="Content Placeholder 4"/>
          <p:cNvSpPr>
            <a:spLocks noGrp="1"/>
          </p:cNvSpPr>
          <p:nvPr>
            <p:ph idx="1"/>
          </p:nvPr>
        </p:nvSpPr>
        <p:spPr/>
        <p:txBody>
          <a:bodyPr/>
          <a:lstStyle/>
          <a:p>
            <a:r>
              <a:rPr lang="en-US" dirty="0" smtClean="0"/>
              <a:t>Parking Lot Questions? </a:t>
            </a:r>
          </a:p>
          <a:p>
            <a:pPr marL="0" indent="0">
              <a:buNone/>
            </a:pPr>
            <a:endParaRPr lang="en-US" dirty="0"/>
          </a:p>
          <a:p>
            <a:pPr marL="0" indent="0">
              <a:buNone/>
            </a:pPr>
            <a:endParaRPr lang="en-US" dirty="0" smtClean="0"/>
          </a:p>
          <a:p>
            <a:pPr marL="0" indent="0">
              <a:buNone/>
            </a:pPr>
            <a:endParaRPr lang="en-US" dirty="0"/>
          </a:p>
        </p:txBody>
      </p:sp>
      <p:sp>
        <p:nvSpPr>
          <p:cNvPr id="6" name="Content Placeholder 2"/>
          <p:cNvSpPr txBox="1">
            <a:spLocks/>
          </p:cNvSpPr>
          <p:nvPr/>
        </p:nvSpPr>
        <p:spPr bwMode="auto">
          <a:xfrm>
            <a:off x="1066800" y="3475038"/>
            <a:ext cx="7086600" cy="3078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10000"/>
          </a:bodyPr>
          <a:lst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algn="ctr" eaLnBrk="1" fontAlgn="auto" hangingPunct="1">
              <a:spcAft>
                <a:spcPts val="0"/>
              </a:spcAft>
              <a:buFont typeface="Wingdings 2"/>
              <a:buNone/>
              <a:defRPr/>
            </a:pPr>
            <a:r>
              <a:rPr lang="en-US" sz="4400" dirty="0" smtClean="0">
                <a:latin typeface="Andalus" pitchFamily="2" charset="-78"/>
                <a:cs typeface="Andalus" pitchFamily="2" charset="-78"/>
              </a:rPr>
              <a:t>We accept </a:t>
            </a:r>
            <a:r>
              <a:rPr lang="en-US" sz="4400" dirty="0" smtClean="0">
                <a:solidFill>
                  <a:schemeClr val="accent1"/>
                </a:solidFill>
                <a:latin typeface="Andalus" pitchFamily="2" charset="-78"/>
                <a:cs typeface="Andalus" pitchFamily="2" charset="-78"/>
              </a:rPr>
              <a:t>learning</a:t>
            </a:r>
            <a:r>
              <a:rPr lang="en-US" sz="4400" dirty="0" smtClean="0">
                <a:latin typeface="Andalus" pitchFamily="2" charset="-78"/>
                <a:cs typeface="Andalus" pitchFamily="2" charset="-78"/>
              </a:rPr>
              <a:t> as the fundamental purpose of our school and therefore are willing to examine </a:t>
            </a:r>
            <a:r>
              <a:rPr lang="en-US" sz="4400" dirty="0" smtClean="0">
                <a:solidFill>
                  <a:schemeClr val="accent1"/>
                </a:solidFill>
                <a:latin typeface="Andalus" pitchFamily="2" charset="-78"/>
                <a:cs typeface="Andalus" pitchFamily="2" charset="-78"/>
              </a:rPr>
              <a:t>all</a:t>
            </a:r>
            <a:r>
              <a:rPr lang="en-US" sz="4400" dirty="0" smtClean="0">
                <a:latin typeface="Andalus" pitchFamily="2" charset="-78"/>
                <a:cs typeface="Andalus" pitchFamily="2" charset="-78"/>
              </a:rPr>
              <a:t> practices in light of the impact on learning.</a:t>
            </a:r>
          </a:p>
          <a:p>
            <a:pPr eaLnBrk="1" fontAlgn="auto" hangingPunct="1">
              <a:spcAft>
                <a:spcPts val="0"/>
              </a:spcAft>
              <a:buFont typeface="Wingdings 2"/>
              <a:buChar char=""/>
              <a:defRPr/>
            </a:pPr>
            <a:endParaRPr lang="en-US" sz="4400" dirty="0"/>
          </a:p>
        </p:txBody>
      </p:sp>
      <p:sp>
        <p:nvSpPr>
          <p:cNvPr id="7" name="TextBox 6"/>
          <p:cNvSpPr txBox="1">
            <a:spLocks noChangeArrowheads="1"/>
          </p:cNvSpPr>
          <p:nvPr/>
        </p:nvSpPr>
        <p:spPr bwMode="auto">
          <a:xfrm>
            <a:off x="4876800" y="5943600"/>
            <a:ext cx="3886200" cy="369888"/>
          </a:xfrm>
          <a:prstGeom prst="rect">
            <a:avLst/>
          </a:prstGeom>
          <a:noFill/>
          <a:ln w="9525">
            <a:noFill/>
            <a:miter lim="800000"/>
            <a:headEnd/>
            <a:tailEnd/>
          </a:ln>
        </p:spPr>
        <p:txBody>
          <a:bodyPr>
            <a:spAutoFit/>
          </a:bodyPr>
          <a:lstStyle/>
          <a:p>
            <a:pPr algn="r"/>
            <a:r>
              <a:rPr lang="en-US" dirty="0">
                <a:latin typeface="Franklin Gothic Book" pitchFamily="34" charset="0"/>
              </a:rPr>
              <a:t>- </a:t>
            </a:r>
            <a:r>
              <a:rPr lang="en-US" dirty="0" err="1">
                <a:latin typeface="Franklin Gothic Book" pitchFamily="34" charset="0"/>
              </a:rPr>
              <a:t>DuFour</a:t>
            </a:r>
            <a:r>
              <a:rPr lang="en-US" dirty="0">
                <a:latin typeface="Franklin Gothic Book" pitchFamily="34" charset="0"/>
              </a:rPr>
              <a:t>, </a:t>
            </a:r>
            <a:r>
              <a:rPr lang="en-US" dirty="0" err="1">
                <a:latin typeface="Franklin Gothic Book" pitchFamily="34" charset="0"/>
              </a:rPr>
              <a:t>DuFour</a:t>
            </a:r>
            <a:r>
              <a:rPr lang="en-US" dirty="0">
                <a:latin typeface="Franklin Gothic Book" pitchFamily="34" charset="0"/>
              </a:rPr>
              <a:t>, </a:t>
            </a:r>
            <a:r>
              <a:rPr lang="en-US" dirty="0" err="1">
                <a:latin typeface="Franklin Gothic Book" pitchFamily="34" charset="0"/>
              </a:rPr>
              <a:t>Eaker</a:t>
            </a:r>
            <a:r>
              <a:rPr lang="en-US" dirty="0">
                <a:latin typeface="Franklin Gothic Book" pitchFamily="34" charset="0"/>
              </a:rPr>
              <a:t>, Many</a:t>
            </a:r>
          </a:p>
        </p:txBody>
      </p:sp>
    </p:spTree>
    <p:extLst>
      <p:ext uri="{BB962C8B-B14F-4D97-AF65-F5344CB8AC3E}">
        <p14:creationId xmlns:p14="http://schemas.microsoft.com/office/powerpoint/2010/main" val="1197606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Tell us what you know and KWL…</a:t>
            </a:r>
            <a:br>
              <a:rPr lang="en-US" dirty="0" smtClean="0"/>
            </a:br>
            <a:endParaRPr lang="en-US" dirty="0"/>
          </a:p>
        </p:txBody>
      </p:sp>
      <p:pic>
        <p:nvPicPr>
          <p:cNvPr id="25602" name="Picture 2"/>
          <p:cNvPicPr>
            <a:picLocks noChangeAspect="1" noChangeArrowheads="1"/>
          </p:cNvPicPr>
          <p:nvPr/>
        </p:nvPicPr>
        <p:blipFill>
          <a:blip r:embed="rId3"/>
          <a:srcRect/>
          <a:stretch>
            <a:fillRect/>
          </a:stretch>
        </p:blipFill>
        <p:spPr bwMode="auto">
          <a:xfrm>
            <a:off x="1066800" y="1219200"/>
            <a:ext cx="6600825" cy="5362575"/>
          </a:xfrm>
          <a:prstGeom prst="rect">
            <a:avLst/>
          </a:prstGeom>
          <a:noFill/>
          <a:ln w="9525">
            <a:noFill/>
            <a:miter lim="800000"/>
            <a:headEnd/>
            <a:tailEnd/>
          </a:ln>
        </p:spPr>
      </p:pic>
      <p:sp>
        <p:nvSpPr>
          <p:cNvPr id="25603" name="Rectangle 3"/>
          <p:cNvSpPr>
            <a:spLocks noChangeArrowheads="1"/>
          </p:cNvSpPr>
          <p:nvPr/>
        </p:nvSpPr>
        <p:spPr bwMode="auto">
          <a:xfrm>
            <a:off x="0" y="6550025"/>
            <a:ext cx="9144000" cy="307975"/>
          </a:xfrm>
          <a:prstGeom prst="rect">
            <a:avLst/>
          </a:prstGeom>
          <a:solidFill>
            <a:schemeClr val="bg1"/>
          </a:solidFill>
          <a:ln w="9525">
            <a:noFill/>
            <a:miter lim="800000"/>
            <a:headEnd/>
            <a:tailEnd/>
          </a:ln>
        </p:spPr>
        <p:txBody>
          <a:bodyPr>
            <a:spAutoFit/>
          </a:bodyPr>
          <a:lstStyle/>
          <a:p>
            <a:pPr algn="ctr"/>
            <a:r>
              <a:rPr lang="en-US" sz="1400">
                <a:latin typeface="Franklin Gothic Book" pitchFamily="34" charset="0"/>
                <a:hlinkClick r:id="rId4"/>
              </a:rPr>
              <a:t>http://www.havefunteaching.com/worksheets/graphic-organizers/kwl-kwhl/kwl-graphic-organizer-landscape.pdf</a:t>
            </a:r>
            <a:endParaRPr lang="en-US" sz="1400">
              <a:latin typeface="Franklin Gothic Boo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 </a:t>
            </a:r>
            <a:endParaRPr lang="en-US" dirty="0"/>
          </a:p>
        </p:txBody>
      </p:sp>
      <p:pic>
        <p:nvPicPr>
          <p:cNvPr id="271362" name="Picture 1"/>
          <p:cNvPicPr>
            <a:picLocks noChangeAspect="1" noChangeArrowheads="1"/>
          </p:cNvPicPr>
          <p:nvPr/>
        </p:nvPicPr>
        <p:blipFill>
          <a:blip r:embed="rId3"/>
          <a:srcRect/>
          <a:stretch>
            <a:fillRect/>
          </a:stretch>
        </p:blipFill>
        <p:spPr bwMode="auto">
          <a:xfrm>
            <a:off x="152400" y="0"/>
            <a:ext cx="8839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lang="en-US"/>
          </a:p>
        </p:txBody>
      </p:sp>
      <p:sp>
        <p:nvSpPr>
          <p:cNvPr id="273410" name="Content Placeholder 2"/>
          <p:cNvSpPr>
            <a:spLocks noGrp="1"/>
          </p:cNvSpPr>
          <p:nvPr>
            <p:ph idx="1"/>
          </p:nvPr>
        </p:nvSpPr>
        <p:spPr/>
        <p:txBody>
          <a:bodyPr/>
          <a:lstStyle/>
          <a:p>
            <a:pPr eaLnBrk="1" hangingPunct="1"/>
            <a:endParaRPr lang="en-US" smtClean="0"/>
          </a:p>
        </p:txBody>
      </p:sp>
      <p:pic>
        <p:nvPicPr>
          <p:cNvPr id="273411" name="Picture 2"/>
          <p:cNvPicPr>
            <a:picLocks noChangeAspect="1" noChangeArrowheads="1"/>
          </p:cNvPicPr>
          <p:nvPr/>
        </p:nvPicPr>
        <p:blipFill>
          <a:blip r:embed="rId3"/>
          <a:srcRect/>
          <a:stretch>
            <a:fillRect/>
          </a:stretch>
        </p:blipFill>
        <p:spPr bwMode="auto">
          <a:xfrm>
            <a:off x="152400" y="0"/>
            <a:ext cx="8839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 </a:t>
            </a:r>
            <a:endParaRPr lang="en-US" dirty="0"/>
          </a:p>
        </p:txBody>
      </p:sp>
      <p:sp>
        <p:nvSpPr>
          <p:cNvPr id="3" name="Content Placeholder 2"/>
          <p:cNvSpPr>
            <a:spLocks noGrp="1"/>
          </p:cNvSpPr>
          <p:nvPr>
            <p:ph idx="1"/>
          </p:nvPr>
        </p:nvSpPr>
        <p:spPr/>
        <p:txBody>
          <a:bodyPr/>
          <a:lstStyle/>
          <a:p>
            <a:r>
              <a:rPr lang="en-US" dirty="0">
                <a:hlinkClick r:id="rId3"/>
              </a:rPr>
              <a:t>http://www.marzanoresearch.com/site/</a:t>
            </a:r>
            <a:endParaRPr lang="en-US" dirty="0"/>
          </a:p>
        </p:txBody>
      </p:sp>
      <p:pic>
        <p:nvPicPr>
          <p:cNvPr id="266245" name="Picture 5" descr="Marzano Research Laboratory Log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971800"/>
            <a:ext cx="5807529" cy="83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062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Today’s Learning Goal</a:t>
            </a:r>
            <a:endParaRPr lang="en-US" dirty="0"/>
          </a:p>
        </p:txBody>
      </p:sp>
      <p:sp>
        <p:nvSpPr>
          <p:cNvPr id="313346" name="Content Placeholder 2"/>
          <p:cNvSpPr>
            <a:spLocks noGrp="1"/>
          </p:cNvSpPr>
          <p:nvPr>
            <p:ph idx="1"/>
          </p:nvPr>
        </p:nvSpPr>
        <p:spPr/>
        <p:txBody>
          <a:bodyPr/>
          <a:lstStyle/>
          <a:p>
            <a:pPr eaLnBrk="1" hangingPunct="1">
              <a:buFont typeface="Wingdings 2" pitchFamily="18" charset="2"/>
              <a:buNone/>
            </a:pPr>
            <a:r>
              <a:rPr lang="en-US" sz="4800" smtClean="0"/>
              <a:t>Participants will be able to develop a scale for tracking student progress toward achieving a learning goal.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201613"/>
          <a:ext cx="8610599" cy="6600914"/>
        </p:xfrm>
        <a:graphic>
          <a:graphicData uri="http://schemas.openxmlformats.org/drawingml/2006/table">
            <a:tbl>
              <a:tblPr/>
              <a:tblGrid>
                <a:gridCol w="681253"/>
                <a:gridCol w="344970"/>
                <a:gridCol w="7584376"/>
              </a:tblGrid>
              <a:tr h="467102">
                <a:tc gridSpan="3">
                  <a:txBody>
                    <a:bodyPr/>
                    <a:lstStyle/>
                    <a:p>
                      <a:pPr marL="0" marR="0">
                        <a:lnSpc>
                          <a:spcPct val="115000"/>
                        </a:lnSpc>
                        <a:spcBef>
                          <a:spcPts val="0"/>
                        </a:spcBef>
                        <a:spcAft>
                          <a:spcPts val="0"/>
                        </a:spcAft>
                      </a:pPr>
                      <a:r>
                        <a:rPr lang="en-US" sz="1400" b="1" dirty="0">
                          <a:solidFill>
                            <a:srgbClr val="FFFFFF"/>
                          </a:solidFill>
                          <a:latin typeface="Cambria"/>
                          <a:ea typeface="Times New Roman"/>
                          <a:cs typeface="Times New Roman"/>
                        </a:rPr>
                        <a:t>Learning Goal:  </a:t>
                      </a:r>
                      <a:r>
                        <a:rPr lang="en-US" sz="1400" dirty="0">
                          <a:solidFill>
                            <a:srgbClr val="FFFFFF"/>
                          </a:solidFill>
                          <a:latin typeface="Cambria"/>
                          <a:ea typeface="Times New Roman"/>
                          <a:cs typeface="Times New Roman"/>
                        </a:rPr>
                        <a:t>Participant will be able to develop </a:t>
                      </a:r>
                      <a:r>
                        <a:rPr lang="en-US" sz="1400" dirty="0" smtClean="0">
                          <a:solidFill>
                            <a:srgbClr val="FFFFFF"/>
                          </a:solidFill>
                          <a:latin typeface="Cambria"/>
                          <a:ea typeface="Times New Roman"/>
                          <a:cs typeface="Times New Roman"/>
                        </a:rPr>
                        <a:t>a </a:t>
                      </a:r>
                      <a:r>
                        <a:rPr lang="en-US" sz="1400" dirty="0">
                          <a:solidFill>
                            <a:srgbClr val="FFFFFF"/>
                          </a:solidFill>
                          <a:latin typeface="Cambria"/>
                          <a:ea typeface="Times New Roman"/>
                          <a:cs typeface="Times New Roman"/>
                        </a:rPr>
                        <a:t>scale </a:t>
                      </a:r>
                      <a:r>
                        <a:rPr lang="en-US" sz="1400" dirty="0" smtClean="0">
                          <a:solidFill>
                            <a:srgbClr val="FFFFFF"/>
                          </a:solidFill>
                          <a:latin typeface="Cambria"/>
                          <a:ea typeface="Times New Roman"/>
                          <a:cs typeface="Times New Roman"/>
                        </a:rPr>
                        <a:t>for tracking</a:t>
                      </a:r>
                      <a:r>
                        <a:rPr lang="en-US" sz="1400" baseline="0" dirty="0" smtClean="0">
                          <a:solidFill>
                            <a:srgbClr val="FFFFFF"/>
                          </a:solidFill>
                          <a:latin typeface="Cambria"/>
                          <a:ea typeface="Times New Roman"/>
                          <a:cs typeface="Times New Roman"/>
                        </a:rPr>
                        <a:t> </a:t>
                      </a:r>
                      <a:r>
                        <a:rPr lang="en-US" sz="1400" dirty="0" smtClean="0">
                          <a:solidFill>
                            <a:srgbClr val="FFFFFF"/>
                          </a:solidFill>
                          <a:latin typeface="Cambria"/>
                          <a:ea typeface="Times New Roman"/>
                          <a:cs typeface="Times New Roman"/>
                        </a:rPr>
                        <a:t>student </a:t>
                      </a:r>
                      <a:r>
                        <a:rPr lang="en-US" sz="1400" dirty="0">
                          <a:solidFill>
                            <a:srgbClr val="FFFFFF"/>
                          </a:solidFill>
                          <a:latin typeface="Cambria"/>
                          <a:ea typeface="Times New Roman"/>
                          <a:cs typeface="Times New Roman"/>
                        </a:rPr>
                        <a:t>progress toward achieving </a:t>
                      </a:r>
                      <a:endParaRPr lang="en-US" sz="1400" dirty="0">
                        <a:solidFill>
                          <a:srgbClr val="000000"/>
                        </a:solidFill>
                        <a:latin typeface="Calibri"/>
                        <a:ea typeface="Calibri"/>
                        <a:cs typeface="Times New Roman"/>
                      </a:endParaRPr>
                    </a:p>
                    <a:p>
                      <a:pPr marL="0" marR="0">
                        <a:lnSpc>
                          <a:spcPct val="115000"/>
                        </a:lnSpc>
                        <a:spcBef>
                          <a:spcPts val="0"/>
                        </a:spcBef>
                        <a:spcAft>
                          <a:spcPts val="0"/>
                        </a:spcAft>
                      </a:pPr>
                      <a:r>
                        <a:rPr lang="en-US" sz="1400" b="1" dirty="0">
                          <a:solidFill>
                            <a:srgbClr val="000000"/>
                          </a:solidFill>
                          <a:latin typeface="Cambria"/>
                          <a:ea typeface="Times New Roman"/>
                          <a:cs typeface="Times New Roman"/>
                        </a:rPr>
                        <a:t>   </a:t>
                      </a:r>
                      <a:r>
                        <a:rPr lang="en-US" sz="1400" b="1" dirty="0">
                          <a:solidFill>
                            <a:srgbClr val="FFFFFF"/>
                          </a:solidFill>
                          <a:latin typeface="Cambria"/>
                          <a:ea typeface="Times New Roman"/>
                          <a:cs typeface="Times New Roman"/>
                        </a:rPr>
                        <a:t>Score:                </a:t>
                      </a:r>
                      <a:r>
                        <a:rPr lang="en-US" sz="1400" b="1" dirty="0" smtClean="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the</a:t>
                      </a:r>
                      <a:r>
                        <a:rPr lang="en-US" sz="1400" b="1" dirty="0">
                          <a:solidFill>
                            <a:srgbClr val="FFFFFF"/>
                          </a:solidFill>
                          <a:latin typeface="Cambria"/>
                          <a:ea typeface="Times New Roman"/>
                          <a:cs typeface="Times New Roman"/>
                        </a:rPr>
                        <a:t> </a:t>
                      </a:r>
                      <a:r>
                        <a:rPr lang="en-US" sz="1400" dirty="0">
                          <a:solidFill>
                            <a:srgbClr val="FFFFFF"/>
                          </a:solidFill>
                          <a:latin typeface="Cambria"/>
                          <a:ea typeface="Times New Roman"/>
                          <a:cs typeface="Times New Roman"/>
                        </a:rPr>
                        <a:t>learning goal.</a:t>
                      </a:r>
                      <a:endParaRPr lang="en-US" sz="1400" dirty="0">
                        <a:solidFill>
                          <a:srgbClr val="000000"/>
                        </a:solidFill>
                        <a:latin typeface="Calibri"/>
                        <a:ea typeface="Calibri"/>
                        <a:cs typeface="Times New Roman"/>
                      </a:endParaRPr>
                    </a:p>
                  </a:txBody>
                  <a:tcPr marL="44334" marR="44334" marT="0" marB="0">
                    <a:lnL w="12700" cap="flat" cmpd="sng" algn="ctr">
                      <a:solidFill>
                        <a:srgbClr val="365F91"/>
                      </a:solidFill>
                      <a:prstDash val="solid"/>
                      <a:round/>
                      <a:headEnd type="none" w="med" len="med"/>
                      <a:tailEnd type="none" w="med" len="med"/>
                    </a:lnL>
                    <a:lnR w="12700" cap="flat" cmpd="sng" algn="ctr">
                      <a:solidFill>
                        <a:srgbClr val="365F91"/>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r>
              <a:tr h="501866">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4.0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design unobtrusive and obtrusive assessments to evaluate 2.0, 3.0, &amp; 4.0 student performances.</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4.0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365F9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3.5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In addition to score 3.0 performance, in-depth inferences and applications with partial success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1641507">
                <a:tc>
                  <a:txBody>
                    <a:bodyPr/>
                    <a:lstStyle/>
                    <a:p>
                      <a:pPr marL="0" marR="0" algn="ctr">
                        <a:lnSpc>
                          <a:spcPct val="115000"/>
                        </a:lnSpc>
                        <a:spcBef>
                          <a:spcPts val="0"/>
                        </a:spcBef>
                        <a:spcAft>
                          <a:spcPts val="0"/>
                        </a:spcAft>
                      </a:pPr>
                      <a:r>
                        <a:rPr lang="en-US" sz="1600" b="1" dirty="0" smtClean="0">
                          <a:solidFill>
                            <a:srgbClr val="000000"/>
                          </a:solidFill>
                          <a:latin typeface="Cambria"/>
                          <a:ea typeface="Times New Roman"/>
                          <a:cs typeface="Calibri"/>
                        </a:rPr>
                        <a:t>3.0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will construct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scale to track student progress toward achieving </a:t>
                      </a:r>
                      <a:r>
                        <a:rPr lang="en-US" sz="1200" b="1" dirty="0" smtClean="0">
                          <a:solidFill>
                            <a:srgbClr val="000000"/>
                          </a:solidFill>
                          <a:latin typeface="Cambria"/>
                          <a:ea typeface="Times New Roman"/>
                          <a:cs typeface="Times New Roman"/>
                        </a:rPr>
                        <a:t>a </a:t>
                      </a:r>
                      <a:r>
                        <a:rPr lang="en-US" sz="1200" b="1" dirty="0">
                          <a:solidFill>
                            <a:srgbClr val="000000"/>
                          </a:solidFill>
                          <a:latin typeface="Cambria"/>
                          <a:ea typeface="Times New Roman"/>
                          <a:cs typeface="Times New Roman"/>
                        </a:rPr>
                        <a:t>learning goal.</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Scales should:</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related to the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articulate the levels of performance using the taxonomy</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be written in student language</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provide consistent feedback to </a:t>
                      </a:r>
                      <a:r>
                        <a:rPr lang="en-US" sz="1200" dirty="0" smtClean="0">
                          <a:solidFill>
                            <a:srgbClr val="000000"/>
                          </a:solidFill>
                          <a:latin typeface="Cambria"/>
                          <a:ea typeface="Times New Roman"/>
                          <a:cs typeface="Times New Roman"/>
                        </a:rPr>
                        <a:t>students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encourage students to improve.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2.5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a:solidFill>
                            <a:srgbClr val="000000"/>
                          </a:solidFill>
                          <a:latin typeface="Cambria"/>
                          <a:ea typeface="Times New Roman"/>
                          <a:cs typeface="Times New Roman"/>
                        </a:rPr>
                        <a:t>No major errors or omissions regarding 2.0 content and partial knowledge of the 3.0 content</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05521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2.0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recognizes and describes specific terminology such as:</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Learning Continuum</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Target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Simpler Content </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More Complex Content</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Participant is able to communicate a clear learning goal.</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a statement of what a student will know or be able to do.</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is not written as an activity or assignment.</a:t>
                      </a:r>
                      <a:endParaRPr lang="en-US" sz="1200" dirty="0">
                        <a:solidFill>
                          <a:srgbClr val="000000"/>
                        </a:solidFill>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200" dirty="0">
                          <a:solidFill>
                            <a:srgbClr val="000000"/>
                          </a:solidFill>
                          <a:latin typeface="Cambria"/>
                          <a:ea typeface="Times New Roman"/>
                          <a:cs typeface="Times New Roman"/>
                        </a:rPr>
                        <a:t>Goal supports the standards/benchmark for the course.</a:t>
                      </a:r>
                      <a:endParaRPr lang="en-US" sz="1200" dirty="0">
                        <a:solidFill>
                          <a:srgbClr val="000000"/>
                        </a:solidFill>
                        <a:latin typeface="Calibri"/>
                        <a:ea typeface="Calibri"/>
                        <a:cs typeface="Times New Roman"/>
                      </a:endParaRPr>
                    </a:p>
                    <a:p>
                      <a:pPr marL="0" marR="0">
                        <a:lnSpc>
                          <a:spcPct val="115000"/>
                        </a:lnSpc>
                        <a:spcBef>
                          <a:spcPts val="0"/>
                        </a:spcBef>
                        <a:spcAft>
                          <a:spcPts val="0"/>
                        </a:spcAft>
                      </a:pPr>
                      <a:r>
                        <a:rPr lang="en-US" sz="1200" b="1" dirty="0">
                          <a:solidFill>
                            <a:srgbClr val="000000"/>
                          </a:solidFill>
                          <a:latin typeface="Cambria"/>
                          <a:ea typeface="Times New Roman"/>
                          <a:cs typeface="Times New Roman"/>
                        </a:rPr>
                        <a:t>No major errors or omissions regarding the score 2.0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1.5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Partial knowledge of the score 2.0 content, but major errors or omissions regarding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400400">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1.0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some of the simpler details and processes and some of the more complex ideas and processes.</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r h="275802">
                <a:tc>
                  <a:txBody>
                    <a:bodyPr/>
                    <a:lstStyle/>
                    <a:p>
                      <a:pPr marL="0" marR="0" algn="ctr">
                        <a:lnSpc>
                          <a:spcPct val="115000"/>
                        </a:lnSpc>
                        <a:spcBef>
                          <a:spcPts val="0"/>
                        </a:spcBef>
                        <a:spcAft>
                          <a:spcPts val="0"/>
                        </a:spcAft>
                      </a:pP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200" b="1">
                          <a:solidFill>
                            <a:srgbClr val="000000"/>
                          </a:solidFill>
                          <a:latin typeface="Cambria"/>
                          <a:ea typeface="Times New Roman"/>
                          <a:cs typeface="Calibri"/>
                        </a:rPr>
                        <a:t>0.5</a:t>
                      </a:r>
                      <a:endParaRPr lang="en-US" sz="120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c>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With help, a partial understanding of the score 2.0 content, but not the score 3.0 content</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95B3D7"/>
                    </a:solidFill>
                  </a:tcPr>
                </a:tc>
              </a:tr>
              <a:tr h="258123">
                <a:tc>
                  <a:txBody>
                    <a:bodyPr/>
                    <a:lstStyle/>
                    <a:p>
                      <a:pPr marL="0" marR="0" algn="ctr">
                        <a:lnSpc>
                          <a:spcPct val="115000"/>
                        </a:lnSpc>
                        <a:spcBef>
                          <a:spcPts val="0"/>
                        </a:spcBef>
                        <a:spcAft>
                          <a:spcPts val="0"/>
                        </a:spcAft>
                      </a:pPr>
                      <a:r>
                        <a:rPr lang="en-US" sz="1600" b="1" dirty="0">
                          <a:solidFill>
                            <a:srgbClr val="000000"/>
                          </a:solidFill>
                          <a:latin typeface="Cambria"/>
                          <a:ea typeface="Times New Roman"/>
                          <a:cs typeface="Calibri"/>
                        </a:rPr>
                        <a:t>0.0</a:t>
                      </a:r>
                      <a:endParaRPr lang="en-US" sz="1600" dirty="0">
                        <a:solidFill>
                          <a:srgbClr val="000000"/>
                        </a:solidFill>
                        <a:latin typeface="Calibri"/>
                        <a:ea typeface="Calibri"/>
                        <a:cs typeface="Times New Roman"/>
                      </a:endParaRPr>
                    </a:p>
                  </a:txBody>
                  <a:tcPr marL="44334" marR="44334" marT="0" marB="0" anchor="ctr">
                    <a:lnL w="12700" cap="flat" cmpd="sng" algn="ctr">
                      <a:solidFill>
                        <a:srgbClr val="365F91"/>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365F91"/>
                      </a:solidFill>
                      <a:prstDash val="solid"/>
                      <a:round/>
                      <a:headEnd type="none" w="med" len="med"/>
                      <a:tailEnd type="none" w="med" len="med"/>
                    </a:lnB>
                    <a:solidFill>
                      <a:srgbClr val="DBE5F1"/>
                    </a:solidFill>
                  </a:tcPr>
                </a:tc>
                <a:tc gridSpan="2">
                  <a:txBody>
                    <a:bodyPr/>
                    <a:lstStyle/>
                    <a:p>
                      <a:pPr marL="0" marR="0">
                        <a:lnSpc>
                          <a:spcPct val="115000"/>
                        </a:lnSpc>
                        <a:spcBef>
                          <a:spcPts val="0"/>
                        </a:spcBef>
                        <a:spcAft>
                          <a:spcPts val="0"/>
                        </a:spcAft>
                      </a:pPr>
                      <a:r>
                        <a:rPr lang="en-US" sz="1200" dirty="0">
                          <a:solidFill>
                            <a:srgbClr val="000000"/>
                          </a:solidFill>
                          <a:latin typeface="Cambria"/>
                          <a:ea typeface="Times New Roman"/>
                          <a:cs typeface="Times New Roman"/>
                        </a:rPr>
                        <a:t>Even with help, no understanding or skill demonstrated</a:t>
                      </a:r>
                      <a:endParaRPr lang="en-US" sz="1200" dirty="0">
                        <a:solidFill>
                          <a:srgbClr val="000000"/>
                        </a:solidFill>
                        <a:latin typeface="Calibri"/>
                        <a:ea typeface="Calibri"/>
                        <a:cs typeface="Times New Roman"/>
                      </a:endParaRPr>
                    </a:p>
                  </a:txBody>
                  <a:tcPr marL="44334" marR="44334"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n-US"/>
                    </a:p>
                  </a:txBody>
                  <a:tcPr/>
                </a:tc>
              </a:tr>
            </a:tbl>
          </a:graphicData>
        </a:graphic>
      </p:graphicFrame>
      <p:sp>
        <p:nvSpPr>
          <p:cNvPr id="58370" name="AutoShape 2"/>
          <p:cNvSpPr>
            <a:spLocks noChangeArrowheads="1"/>
          </p:cNvSpPr>
          <p:nvPr/>
        </p:nvSpPr>
        <p:spPr bwMode="auto">
          <a:xfrm>
            <a:off x="381000" y="2514600"/>
            <a:ext cx="304800" cy="285750"/>
          </a:xfrm>
          <a:prstGeom prst="star5">
            <a:avLst/>
          </a:prstGeom>
          <a:solidFill>
            <a:srgbClr val="FFC000"/>
          </a:solidFill>
          <a:ln w="9525">
            <a:solidFill>
              <a:srgbClr val="000000"/>
            </a:solidFill>
            <a:miter lim="800000"/>
            <a:headEnd/>
            <a:tailEnd/>
          </a:ln>
        </p:spPr>
        <p:txBody>
          <a:bodyPr/>
          <a:lstStyle/>
          <a:p>
            <a:pPr fontAlgn="auto">
              <a:spcBef>
                <a:spcPts val="0"/>
              </a:spcBef>
              <a:spcAft>
                <a:spcPts val="0"/>
              </a:spcAft>
              <a:defRPr/>
            </a:pPr>
            <a:endParaRPr lang="en-US">
              <a:latin typeface="+mn-lt"/>
            </a:endParaRPr>
          </a:p>
        </p:txBody>
      </p:sp>
      <p:graphicFrame>
        <p:nvGraphicFramePr>
          <p:cNvPr id="229452" name="Object 76"/>
          <p:cNvGraphicFramePr>
            <a:graphicFrameLocks noChangeAspect="1"/>
          </p:cNvGraphicFramePr>
          <p:nvPr/>
        </p:nvGraphicFramePr>
        <p:xfrm>
          <a:off x="8380413" y="6081713"/>
          <a:ext cx="414337" cy="592137"/>
        </p:xfrm>
        <a:graphic>
          <a:graphicData uri="http://schemas.openxmlformats.org/presentationml/2006/ole">
            <mc:AlternateContent xmlns:mc="http://schemas.openxmlformats.org/markup-compatibility/2006">
              <mc:Choice xmlns:v="urn:schemas-microsoft-com:vml" Requires="v">
                <p:oleObj spid="_x0000_s229454" name="Document" r:id="rId4" imgW="2511428" imgH="3582753" progId="Word.Document.8">
                  <p:embed/>
                </p:oleObj>
              </mc:Choice>
              <mc:Fallback>
                <p:oleObj name="Document" r:id="rId4" imgW="2511428" imgH="3582753" progId="Word.Document.8">
                  <p:embed/>
                  <p:pic>
                    <p:nvPicPr>
                      <p:cNvPr id="0" name="Picture 7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413" y="6081713"/>
                        <a:ext cx="414337" cy="592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9499" name="TextBox 6"/>
          <p:cNvSpPr txBox="1">
            <a:spLocks noChangeArrowheads="1"/>
          </p:cNvSpPr>
          <p:nvPr/>
        </p:nvSpPr>
        <p:spPr bwMode="auto">
          <a:xfrm>
            <a:off x="5943600" y="6611938"/>
            <a:ext cx="2895600" cy="246062"/>
          </a:xfrm>
          <a:prstGeom prst="rect">
            <a:avLst/>
          </a:prstGeom>
          <a:noFill/>
          <a:ln w="9525">
            <a:noFill/>
            <a:miter lim="800000"/>
            <a:headEnd/>
            <a:tailEnd/>
          </a:ln>
        </p:spPr>
        <p:txBody>
          <a:bodyPr>
            <a:spAutoFit/>
          </a:bodyPr>
          <a:lstStyle/>
          <a:p>
            <a:pPr algn="r"/>
            <a:r>
              <a:rPr lang="en-US" sz="1000" b="1">
                <a:latin typeface="Albertus Medium"/>
              </a:rPr>
              <a:t>Instructional Excellence &amp; Equity</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5">
    <a:dk1>
      <a:sysClr val="windowText" lastClr="000000"/>
    </a:dk1>
    <a:lt1>
      <a:sysClr val="window" lastClr="FFFFFF"/>
    </a:lt1>
    <a:dk2>
      <a:srgbClr val="323232"/>
    </a:dk2>
    <a:lt2>
      <a:srgbClr val="E3DED1"/>
    </a:lt2>
    <a:accent1>
      <a:srgbClr val="9F2936"/>
    </a:accent1>
    <a:accent2>
      <a:srgbClr val="F07F09"/>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Solstice</Template>
  <TotalTime>15732</TotalTime>
  <Words>4709</Words>
  <Application>Microsoft Office PowerPoint</Application>
  <PresentationFormat>On-screen Show (4:3)</PresentationFormat>
  <Paragraphs>516</Paragraphs>
  <Slides>35</Slides>
  <Notes>33</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35</vt:i4>
      </vt:variant>
      <vt:variant>
        <vt:lpstr>Custom Shows</vt:lpstr>
      </vt:variant>
      <vt:variant>
        <vt:i4>2</vt:i4>
      </vt:variant>
    </vt:vector>
  </HeadingPairs>
  <TitlesOfParts>
    <vt:vector size="39" baseType="lpstr">
      <vt:lpstr>Trek</vt:lpstr>
      <vt:lpstr>Document</vt:lpstr>
      <vt:lpstr>Welcome! </vt:lpstr>
      <vt:lpstr> Introductions</vt:lpstr>
      <vt:lpstr>Group Norms</vt:lpstr>
      <vt:lpstr>Tell us what you know and KWL… </vt:lpstr>
      <vt:lpstr> </vt:lpstr>
      <vt:lpstr>PowerPoint Presentation</vt:lpstr>
      <vt:lpstr>Online Resources </vt:lpstr>
      <vt:lpstr>Today’s Learning Goal</vt:lpstr>
      <vt:lpstr>PowerPoint Presentation</vt:lpstr>
      <vt:lpstr> </vt:lpstr>
      <vt:lpstr>Learning Continuum Scale</vt:lpstr>
      <vt:lpstr>PowerPoint Presentation</vt:lpstr>
      <vt:lpstr>Scale Examples Cont. </vt:lpstr>
      <vt:lpstr>PowerPoint Presentation</vt:lpstr>
      <vt:lpstr>Learning Goals Chart</vt:lpstr>
      <vt:lpstr>Make a Distinction Between Learning Goals and Learning Activities or Assignments </vt:lpstr>
      <vt:lpstr>Learning Goals, Activities &amp; Assignments: Example </vt:lpstr>
      <vt:lpstr>PowerPoint Presentation</vt:lpstr>
      <vt:lpstr>Marzano’s Generic Scale</vt:lpstr>
      <vt:lpstr>Scale Non-Example</vt:lpstr>
      <vt:lpstr>PowerPoint Presentation</vt:lpstr>
      <vt:lpstr>PowerPoint Presentation</vt:lpstr>
      <vt:lpstr>PowerPoint Presentation</vt:lpstr>
      <vt:lpstr>Exercise 3.1 </vt:lpstr>
      <vt:lpstr>PowerPoint Presentation</vt:lpstr>
      <vt:lpstr>Scale  Development for Student Learning</vt:lpstr>
      <vt:lpstr>PowerPoint Presentation</vt:lpstr>
      <vt:lpstr>PowerPoint Presentation</vt:lpstr>
      <vt:lpstr>PowerPoint Presentation</vt:lpstr>
      <vt:lpstr>PowerPoint Presentation</vt:lpstr>
      <vt:lpstr>PowerPoint Presentation</vt:lpstr>
      <vt:lpstr>Develop a Scale for your Learning Goal</vt:lpstr>
      <vt:lpstr>Share your results</vt:lpstr>
      <vt:lpstr>PowerPoint Presentation</vt:lpstr>
      <vt:lpstr>Last Questions </vt:lpstr>
      <vt:lpstr>Custom Show 1</vt:lpstr>
      <vt:lpstr>Custom Show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Ron &amp; Donna</dc:creator>
  <cp:lastModifiedBy>Danny</cp:lastModifiedBy>
  <cp:revision>536</cp:revision>
  <cp:lastPrinted>2012-11-05T19:44:13Z</cp:lastPrinted>
  <dcterms:created xsi:type="dcterms:W3CDTF">2011-10-15T17:03:37Z</dcterms:created>
  <dcterms:modified xsi:type="dcterms:W3CDTF">2013-03-31T15:00:54Z</dcterms:modified>
</cp:coreProperties>
</file>